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303" r:id="rId3"/>
    <p:sldId id="305" r:id="rId4"/>
  </p:sldIdLst>
  <p:sldSz cx="7559675" cy="10691495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黑体+Arial/表格居中" id="{C792F890-D46E-495E-A3C8-B70F969C80CA}">
          <p14:sldIdLst>
            <p14:sldId id="303"/>
            <p14:sldId id="305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5C2"/>
    <a:srgbClr val="DD00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94" autoAdjust="0"/>
    <p:restoredTop sz="94660"/>
  </p:normalViewPr>
  <p:slideViewPr>
    <p:cSldViewPr snapToGrid="0">
      <p:cViewPr varScale="1">
        <p:scale>
          <a:sx n="70" d="100"/>
          <a:sy n="70" d="100"/>
        </p:scale>
        <p:origin x="3006" y="66"/>
      </p:cViewPr>
      <p:guideLst>
        <p:guide orient="horz" pos="3367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7" Type="http://schemas.openxmlformats.org/officeDocument/2006/relationships/viewProps" Target="viewProps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BB93A4-626E-4E99-AE60-E919648C58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70243B-B723-491D-9616-FF82855C5BB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451" y="3314363"/>
            <a:ext cx="6431123" cy="22452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904" y="5987237"/>
            <a:ext cx="5296219" cy="2672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301" y="2459044"/>
            <a:ext cx="3291221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6503" y="2459044"/>
            <a:ext cx="3291221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301" y="427660"/>
            <a:ext cx="6809425" cy="17106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301" y="2459044"/>
            <a:ext cx="6809425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508896" y="10465634"/>
            <a:ext cx="545084" cy="14023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301" y="9943090"/>
            <a:ext cx="1740186" cy="534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7540" y="9943090"/>
            <a:ext cx="1740186" cy="534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165">
        <a:defRPr>
          <a:latin typeface="+mn-lt"/>
          <a:ea typeface="+mn-ea"/>
          <a:cs typeface="+mn-cs"/>
        </a:defRPr>
      </a:lvl5pPr>
      <a:lvl6pPr marL="2285365">
        <a:defRPr>
          <a:latin typeface="+mn-lt"/>
          <a:ea typeface="+mn-ea"/>
          <a:cs typeface="+mn-cs"/>
        </a:defRPr>
      </a:lvl6pPr>
      <a:lvl7pPr marL="2742565">
        <a:defRPr>
          <a:latin typeface="+mn-lt"/>
          <a:ea typeface="+mn-ea"/>
          <a:cs typeface="+mn-cs"/>
        </a:defRPr>
      </a:lvl7pPr>
      <a:lvl8pPr marL="3199765">
        <a:defRPr>
          <a:latin typeface="+mn-lt"/>
          <a:ea typeface="+mn-ea"/>
          <a:cs typeface="+mn-cs"/>
        </a:defRPr>
      </a:lvl8pPr>
      <a:lvl9pPr marL="3656965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165">
        <a:defRPr>
          <a:latin typeface="+mn-lt"/>
          <a:ea typeface="+mn-ea"/>
          <a:cs typeface="+mn-cs"/>
        </a:defRPr>
      </a:lvl5pPr>
      <a:lvl6pPr marL="2285365">
        <a:defRPr>
          <a:latin typeface="+mn-lt"/>
          <a:ea typeface="+mn-ea"/>
          <a:cs typeface="+mn-cs"/>
        </a:defRPr>
      </a:lvl6pPr>
      <a:lvl7pPr marL="2742565">
        <a:defRPr>
          <a:latin typeface="+mn-lt"/>
          <a:ea typeface="+mn-ea"/>
          <a:cs typeface="+mn-cs"/>
        </a:defRPr>
      </a:lvl7pPr>
      <a:lvl8pPr marL="3199765">
        <a:defRPr>
          <a:latin typeface="+mn-lt"/>
          <a:ea typeface="+mn-ea"/>
          <a:cs typeface="+mn-cs"/>
        </a:defRPr>
      </a:lvl8pPr>
      <a:lvl9pPr marL="3656965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5.xml"/><Relationship Id="rId4" Type="http://schemas.openxmlformats.org/officeDocument/2006/relationships/hyperlink" Target="mailto:zhangxd11@cosl.com.cn" TargetMode="External"/><Relationship Id="rId3" Type="http://schemas.openxmlformats.org/officeDocument/2006/relationships/hyperlink" Target="http://www.cosl.com.cn/" TargetMode="Externa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5.xml"/><Relationship Id="rId4" Type="http://schemas.openxmlformats.org/officeDocument/2006/relationships/hyperlink" Target="mailto:zhangxd11@cosl.com.cn" TargetMode="External"/><Relationship Id="rId3" Type="http://schemas.openxmlformats.org/officeDocument/2006/relationships/hyperlink" Target="http://www.cosl.com.cn/" TargetMode="Externa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25116" y="5704839"/>
            <a:ext cx="7515156" cy="3899475"/>
            <a:chOff x="22859" y="5705855"/>
            <a:chExt cx="7516495" cy="3900170"/>
          </a:xfrm>
        </p:grpSpPr>
        <p:pic>
          <p:nvPicPr>
            <p:cNvPr id="3" name="object 3"/>
            <p:cNvPicPr/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22859" y="5705855"/>
              <a:ext cx="7516368" cy="3899916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22859" y="6128003"/>
              <a:ext cx="7516495" cy="3476625"/>
            </a:xfrm>
            <a:custGeom>
              <a:avLst/>
              <a:gdLst/>
              <a:ahLst/>
              <a:cxnLst/>
              <a:rect l="l" t="t" r="r" b="b"/>
              <a:pathLst>
                <a:path w="7516495" h="3476625">
                  <a:moveTo>
                    <a:pt x="7516368" y="3476244"/>
                  </a:moveTo>
                  <a:lnTo>
                    <a:pt x="0" y="3476244"/>
                  </a:lnTo>
                  <a:lnTo>
                    <a:pt x="0" y="0"/>
                  </a:lnTo>
                  <a:lnTo>
                    <a:pt x="7516368" y="0"/>
                  </a:lnTo>
                  <a:lnTo>
                    <a:pt x="7516368" y="3476244"/>
                  </a:lnTo>
                  <a:close/>
                </a:path>
              </a:pathLst>
            </a:custGeom>
            <a:solidFill>
              <a:srgbClr val="FFFFFF">
                <a:alpha val="56898"/>
              </a:srgbClr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/>
          <p:cNvSpPr/>
          <p:nvPr/>
        </p:nvSpPr>
        <p:spPr>
          <a:xfrm>
            <a:off x="2261" y="10402493"/>
            <a:ext cx="7557693" cy="288239"/>
          </a:xfrm>
          <a:custGeom>
            <a:avLst/>
            <a:gdLst/>
            <a:ahLst/>
            <a:cxnLst/>
            <a:rect l="l" t="t" r="r" b="b"/>
            <a:pathLst>
              <a:path w="7559040" h="288290">
                <a:moveTo>
                  <a:pt x="7559040" y="288035"/>
                </a:moveTo>
                <a:lnTo>
                  <a:pt x="0" y="288035"/>
                </a:lnTo>
                <a:lnTo>
                  <a:pt x="0" y="0"/>
                </a:lnTo>
                <a:lnTo>
                  <a:pt x="7559040" y="0"/>
                </a:lnTo>
                <a:lnTo>
                  <a:pt x="7559040" y="288035"/>
                </a:lnTo>
                <a:close/>
              </a:path>
            </a:pathLst>
          </a:custGeom>
          <a:solidFill>
            <a:srgbClr val="0075C2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17983" y="911189"/>
            <a:ext cx="1842188" cy="719199"/>
          </a:xfrm>
          <a:prstGeom prst="rect">
            <a:avLst/>
          </a:prstGeom>
        </p:spPr>
      </p:pic>
      <p:sp>
        <p:nvSpPr>
          <p:cNvPr id="7" name="object 7"/>
          <p:cNvSpPr/>
          <p:nvPr/>
        </p:nvSpPr>
        <p:spPr>
          <a:xfrm>
            <a:off x="1987679" y="764911"/>
            <a:ext cx="3096343" cy="1008835"/>
          </a:xfrm>
          <a:custGeom>
            <a:avLst/>
            <a:gdLst/>
            <a:ahLst/>
            <a:cxnLst/>
            <a:rect l="l" t="t" r="r" b="b"/>
            <a:pathLst>
              <a:path w="3096895" h="1009014">
                <a:moveTo>
                  <a:pt x="3096768" y="1008888"/>
                </a:moveTo>
                <a:lnTo>
                  <a:pt x="0" y="1008888"/>
                </a:lnTo>
                <a:lnTo>
                  <a:pt x="0" y="0"/>
                </a:lnTo>
                <a:lnTo>
                  <a:pt x="3096768" y="0"/>
                </a:lnTo>
                <a:lnTo>
                  <a:pt x="3096768" y="1008888"/>
                </a:lnTo>
                <a:close/>
              </a:path>
            </a:pathLst>
          </a:custGeom>
          <a:solidFill>
            <a:srgbClr val="0075C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2621804" y="1105337"/>
            <a:ext cx="1841172" cy="288925"/>
          </a:xfrm>
          <a:prstGeom prst="rect">
            <a:avLst/>
          </a:prstGeom>
        </p:spPr>
        <p:txBody>
          <a:bodyPr vert="horz" wrap="square" lIns="0" tIns="12697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pc="-1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油井水泥降失水剂</a:t>
            </a:r>
            <a:endParaRPr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06672" y="2143504"/>
            <a:ext cx="3225860" cy="849630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12700" marR="5080">
              <a:lnSpc>
                <a:spcPct val="130000"/>
              </a:lnSpc>
              <a:spcBef>
                <a:spcPts val="95"/>
              </a:spcBef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C-FL90L</a:t>
            </a: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是一种聚合物类降失水剂，可控制低温至高温水泥浆体系的失水量，特别适合在盐水中使用。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531756" y="9360771"/>
            <a:ext cx="3917252" cy="759960"/>
          </a:xfrm>
          <a:custGeom>
            <a:avLst/>
            <a:gdLst/>
            <a:ahLst/>
            <a:cxnLst/>
            <a:rect l="l" t="t" r="r" b="b"/>
            <a:pathLst>
              <a:path w="3917950" h="760095">
                <a:moveTo>
                  <a:pt x="3913822" y="760094"/>
                </a:moveTo>
                <a:lnTo>
                  <a:pt x="3809" y="760094"/>
                </a:lnTo>
                <a:lnTo>
                  <a:pt x="2349" y="759802"/>
                </a:lnTo>
                <a:lnTo>
                  <a:pt x="1117" y="758977"/>
                </a:lnTo>
                <a:lnTo>
                  <a:pt x="292" y="757745"/>
                </a:lnTo>
                <a:lnTo>
                  <a:pt x="0" y="756284"/>
                </a:lnTo>
                <a:lnTo>
                  <a:pt x="0" y="3809"/>
                </a:lnTo>
                <a:lnTo>
                  <a:pt x="292" y="2349"/>
                </a:lnTo>
                <a:lnTo>
                  <a:pt x="1117" y="1117"/>
                </a:lnTo>
                <a:lnTo>
                  <a:pt x="2349" y="292"/>
                </a:lnTo>
                <a:lnTo>
                  <a:pt x="3809" y="0"/>
                </a:lnTo>
                <a:lnTo>
                  <a:pt x="3913822" y="0"/>
                </a:lnTo>
                <a:lnTo>
                  <a:pt x="3915283" y="292"/>
                </a:lnTo>
                <a:lnTo>
                  <a:pt x="3916514" y="1117"/>
                </a:lnTo>
                <a:lnTo>
                  <a:pt x="3917340" y="2349"/>
                </a:lnTo>
                <a:lnTo>
                  <a:pt x="3917632" y="3809"/>
                </a:lnTo>
                <a:lnTo>
                  <a:pt x="7619" y="3809"/>
                </a:lnTo>
                <a:lnTo>
                  <a:pt x="3809" y="7619"/>
                </a:lnTo>
                <a:lnTo>
                  <a:pt x="7619" y="7619"/>
                </a:lnTo>
                <a:lnTo>
                  <a:pt x="7619" y="752475"/>
                </a:lnTo>
                <a:lnTo>
                  <a:pt x="3809" y="752475"/>
                </a:lnTo>
                <a:lnTo>
                  <a:pt x="7619" y="756284"/>
                </a:lnTo>
                <a:lnTo>
                  <a:pt x="3917632" y="756284"/>
                </a:lnTo>
                <a:lnTo>
                  <a:pt x="3917340" y="757745"/>
                </a:lnTo>
                <a:lnTo>
                  <a:pt x="3916514" y="758977"/>
                </a:lnTo>
                <a:lnTo>
                  <a:pt x="3915283" y="759802"/>
                </a:lnTo>
                <a:lnTo>
                  <a:pt x="3913822" y="760094"/>
                </a:lnTo>
                <a:close/>
              </a:path>
              <a:path w="3917950" h="760095">
                <a:moveTo>
                  <a:pt x="7619" y="7619"/>
                </a:moveTo>
                <a:lnTo>
                  <a:pt x="3809" y="7619"/>
                </a:lnTo>
                <a:lnTo>
                  <a:pt x="7619" y="3809"/>
                </a:lnTo>
                <a:lnTo>
                  <a:pt x="7619" y="7619"/>
                </a:lnTo>
                <a:close/>
              </a:path>
              <a:path w="3917950" h="760095">
                <a:moveTo>
                  <a:pt x="3910012" y="7619"/>
                </a:moveTo>
                <a:lnTo>
                  <a:pt x="7619" y="7619"/>
                </a:lnTo>
                <a:lnTo>
                  <a:pt x="7619" y="3809"/>
                </a:lnTo>
                <a:lnTo>
                  <a:pt x="3910012" y="3809"/>
                </a:lnTo>
                <a:lnTo>
                  <a:pt x="3910012" y="7619"/>
                </a:lnTo>
                <a:close/>
              </a:path>
              <a:path w="3917950" h="760095">
                <a:moveTo>
                  <a:pt x="3910012" y="756284"/>
                </a:moveTo>
                <a:lnTo>
                  <a:pt x="3910012" y="3809"/>
                </a:lnTo>
                <a:lnTo>
                  <a:pt x="3913822" y="7619"/>
                </a:lnTo>
                <a:lnTo>
                  <a:pt x="3917632" y="7619"/>
                </a:lnTo>
                <a:lnTo>
                  <a:pt x="3917632" y="752475"/>
                </a:lnTo>
                <a:lnTo>
                  <a:pt x="3913822" y="752475"/>
                </a:lnTo>
                <a:lnTo>
                  <a:pt x="3910012" y="756284"/>
                </a:lnTo>
                <a:close/>
              </a:path>
              <a:path w="3917950" h="760095">
                <a:moveTo>
                  <a:pt x="3917632" y="7619"/>
                </a:moveTo>
                <a:lnTo>
                  <a:pt x="3913822" y="7619"/>
                </a:lnTo>
                <a:lnTo>
                  <a:pt x="3910012" y="3809"/>
                </a:lnTo>
                <a:lnTo>
                  <a:pt x="3917632" y="3809"/>
                </a:lnTo>
                <a:lnTo>
                  <a:pt x="3917632" y="7619"/>
                </a:lnTo>
                <a:close/>
              </a:path>
              <a:path w="3917950" h="760095">
                <a:moveTo>
                  <a:pt x="7619" y="756284"/>
                </a:moveTo>
                <a:lnTo>
                  <a:pt x="3809" y="752475"/>
                </a:lnTo>
                <a:lnTo>
                  <a:pt x="7619" y="752475"/>
                </a:lnTo>
                <a:lnTo>
                  <a:pt x="7619" y="756284"/>
                </a:lnTo>
                <a:close/>
              </a:path>
              <a:path w="3917950" h="760095">
                <a:moveTo>
                  <a:pt x="3910012" y="756284"/>
                </a:moveTo>
                <a:lnTo>
                  <a:pt x="7619" y="756284"/>
                </a:lnTo>
                <a:lnTo>
                  <a:pt x="7619" y="752475"/>
                </a:lnTo>
                <a:lnTo>
                  <a:pt x="3910012" y="752475"/>
                </a:lnTo>
                <a:lnTo>
                  <a:pt x="3910012" y="756284"/>
                </a:lnTo>
                <a:close/>
              </a:path>
              <a:path w="3917950" h="760095">
                <a:moveTo>
                  <a:pt x="3917632" y="756284"/>
                </a:moveTo>
                <a:lnTo>
                  <a:pt x="3910012" y="756284"/>
                </a:lnTo>
                <a:lnTo>
                  <a:pt x="3913822" y="752475"/>
                </a:lnTo>
                <a:lnTo>
                  <a:pt x="3917632" y="752475"/>
                </a:lnTo>
                <a:lnTo>
                  <a:pt x="3917632" y="75628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614292" y="9429974"/>
            <a:ext cx="3874714" cy="181610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spc="-10" dirty="0">
                <a:latin typeface="黑体" panose="02010609060101010101" pitchFamily="49" charset="-122"/>
                <a:cs typeface="黑体" panose="02010609060101010101" pitchFamily="49" charset="-122"/>
              </a:rPr>
              <a:t>本信息仅供参考，</a:t>
            </a:r>
            <a:r>
              <a:rPr sz="1100" spc="-10" dirty="0">
                <a:latin typeface="Times New Roman" panose="02020603050405020304"/>
                <a:cs typeface="Times New Roman" panose="02020603050405020304"/>
              </a:rPr>
              <a:t>COSL</a:t>
            </a:r>
            <a:r>
              <a:rPr sz="1100" spc="-15" dirty="0">
                <a:latin typeface="黑体" panose="02010609060101010101" pitchFamily="49" charset="-122"/>
                <a:cs typeface="黑体" panose="02010609060101010101" pitchFamily="49" charset="-122"/>
              </a:rPr>
              <a:t>对该部分的信息不做任何担保和保证。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14292" y="9598981"/>
            <a:ext cx="3657583" cy="451485"/>
          </a:xfrm>
          <a:prstGeom prst="rect">
            <a:avLst/>
          </a:prstGeom>
        </p:spPr>
        <p:txBody>
          <a:bodyPr vert="horz" wrap="square" lIns="0" tIns="12697" rIns="0" bIns="0" rtlCol="0">
            <a:spAutoFit/>
          </a:bodyPr>
          <a:lstStyle/>
          <a:p>
            <a:pPr marL="12700" marR="5080">
              <a:lnSpc>
                <a:spcPct val="130000"/>
              </a:lnSpc>
              <a:spcBef>
                <a:spcPts val="100"/>
              </a:spcBef>
            </a:pPr>
            <a:r>
              <a:rPr sz="1100" spc="-15" dirty="0">
                <a:latin typeface="黑体" panose="02010609060101010101" pitchFamily="49" charset="-122"/>
                <a:cs typeface="黑体" panose="02010609060101010101" pitchFamily="49" charset="-122"/>
              </a:rPr>
              <a:t>所有涉及到的产品和质量保障应遵守销售条款。本文件中的内容不具法律效应，也不是有效的法律建议。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033474" y="1609119"/>
            <a:ext cx="972646" cy="135255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5"/>
              </a:spcBef>
            </a:pPr>
            <a:r>
              <a:rPr sz="800" b="1" spc="-3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发布日期： </a:t>
            </a:r>
            <a:r>
              <a:rPr sz="800" b="1" spc="-10" dirty="0">
                <a:solidFill>
                  <a:srgbClr val="FFFFFF"/>
                </a:solidFill>
                <a:latin typeface="Times New Roman" panose="02020603050405020304"/>
                <a:cs typeface="Times New Roman" panose="02020603050405020304"/>
              </a:rPr>
              <a:t>2024-6-</a:t>
            </a:r>
            <a:r>
              <a:rPr sz="800" b="1" spc="-25" dirty="0">
                <a:solidFill>
                  <a:srgbClr val="FFFFFF"/>
                </a:solidFill>
                <a:latin typeface="Times New Roman" panose="02020603050405020304"/>
                <a:cs typeface="Times New Roman" panose="02020603050405020304"/>
              </a:rPr>
              <a:t>10</a:t>
            </a:r>
            <a:endParaRPr sz="800">
              <a:latin typeface="Times New Roman" panose="02020603050405020304"/>
              <a:cs typeface="Times New Roman" panose="02020603050405020304"/>
            </a:endParaRPr>
          </a:p>
        </p:txBody>
      </p:sp>
      <p:grpSp>
        <p:nvGrpSpPr>
          <p:cNvPr id="14" name="object 14"/>
          <p:cNvGrpSpPr/>
          <p:nvPr/>
        </p:nvGrpSpPr>
        <p:grpSpPr>
          <a:xfrm>
            <a:off x="674" y="10312150"/>
            <a:ext cx="7560233" cy="60314"/>
            <a:chOff x="-1587" y="10313987"/>
            <a:chExt cx="7561580" cy="60325"/>
          </a:xfrm>
        </p:grpSpPr>
        <p:sp>
          <p:nvSpPr>
            <p:cNvPr id="15" name="object 15"/>
            <p:cNvSpPr/>
            <p:nvPr/>
          </p:nvSpPr>
          <p:spPr>
            <a:xfrm>
              <a:off x="-1587" y="10361612"/>
              <a:ext cx="7561580" cy="12700"/>
            </a:xfrm>
            <a:custGeom>
              <a:avLst/>
              <a:gdLst/>
              <a:ahLst/>
              <a:cxnLst/>
              <a:rect l="l" t="t" r="r" b="b"/>
              <a:pathLst>
                <a:path w="7561580" h="12700">
                  <a:moveTo>
                    <a:pt x="7561262" y="12700"/>
                  </a:moveTo>
                  <a:lnTo>
                    <a:pt x="0" y="12700"/>
                  </a:lnTo>
                  <a:lnTo>
                    <a:pt x="0" y="0"/>
                  </a:lnTo>
                  <a:lnTo>
                    <a:pt x="7561262" y="0"/>
                  </a:lnTo>
                  <a:lnTo>
                    <a:pt x="7561262" y="12700"/>
                  </a:lnTo>
                  <a:close/>
                </a:path>
              </a:pathLst>
            </a:custGeom>
            <a:solidFill>
              <a:srgbClr val="DD002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-1587" y="10313987"/>
              <a:ext cx="7561580" cy="24130"/>
            </a:xfrm>
            <a:custGeom>
              <a:avLst/>
              <a:gdLst/>
              <a:ahLst/>
              <a:cxnLst/>
              <a:rect l="l" t="t" r="r" b="b"/>
              <a:pathLst>
                <a:path w="7561580" h="24129">
                  <a:moveTo>
                    <a:pt x="7561262" y="0"/>
                  </a:moveTo>
                  <a:lnTo>
                    <a:pt x="0" y="0"/>
                  </a:lnTo>
                  <a:lnTo>
                    <a:pt x="0" y="11112"/>
                  </a:lnTo>
                  <a:lnTo>
                    <a:pt x="0" y="12700"/>
                  </a:lnTo>
                  <a:lnTo>
                    <a:pt x="0" y="23812"/>
                  </a:lnTo>
                  <a:lnTo>
                    <a:pt x="7561262" y="23812"/>
                  </a:lnTo>
                  <a:lnTo>
                    <a:pt x="7561262" y="12700"/>
                  </a:lnTo>
                  <a:lnTo>
                    <a:pt x="7561262" y="11112"/>
                  </a:lnTo>
                  <a:lnTo>
                    <a:pt x="7561262" y="0"/>
                  </a:lnTo>
                  <a:close/>
                </a:path>
              </a:pathLst>
            </a:custGeom>
            <a:solidFill>
              <a:srgbClr val="0075C2"/>
            </a:solidFill>
          </p:spPr>
          <p:txBody>
            <a:bodyPr wrap="square" lIns="0" tIns="0" rIns="0" bIns="0" rtlCol="0"/>
            <a:lstStyle/>
            <a:p/>
          </p:txBody>
        </p:sp>
      </p:grpSp>
      <p:graphicFrame>
        <p:nvGraphicFramePr>
          <p:cNvPr id="17" name="object 17"/>
          <p:cNvGraphicFramePr>
            <a:graphicFrameLocks noGrp="1"/>
          </p:cNvGraphicFramePr>
          <p:nvPr/>
        </p:nvGraphicFramePr>
        <p:xfrm>
          <a:off x="3976652" y="3761831"/>
          <a:ext cx="3343910" cy="14890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03400"/>
                <a:gridCol w="1540510"/>
              </a:tblGrid>
              <a:tr h="508635"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75"/>
                        </a:spcBef>
                      </a:pPr>
                      <a:r>
                        <a:rPr sz="1600" b="1" spc="-10" dirty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理化性</a:t>
                      </a:r>
                      <a:r>
                        <a:rPr sz="1600" b="1" spc="-60" dirty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能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1110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DD002B"/>
                    </a:solidFill>
                  </a:tcPr>
                </a:tc>
                <a:tc hMerge="1">
                  <a:tcPr marL="0" marR="0" marT="0" marB="0"/>
                </a:tc>
              </a:tr>
              <a:tr h="31305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75"/>
                        </a:spcBef>
                      </a:pPr>
                      <a:r>
                        <a:rPr sz="1200" spc="-2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外观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47616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75"/>
                        </a:spcBef>
                      </a:pPr>
                      <a:r>
                        <a:rPr sz="120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黑色粘性液体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47616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3401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30"/>
                        </a:spcBef>
                      </a:pPr>
                      <a:r>
                        <a:rPr sz="120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密度, </a:t>
                      </a:r>
                      <a:r>
                        <a:rPr sz="120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g/cm</a:t>
                      </a:r>
                      <a:r>
                        <a:rPr sz="1125" spc="-15" baseline="2200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3</a:t>
                      </a:r>
                      <a:endParaRPr sz="1125" baseline="220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67298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30"/>
                        </a:spcBef>
                      </a:pPr>
                      <a:r>
                        <a:rPr sz="120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1.11±0.02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67298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20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pH</a:t>
                      </a:r>
                      <a:r>
                        <a:rPr sz="1200" spc="-5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值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66663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20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6.0-</a:t>
                      </a:r>
                      <a:r>
                        <a:rPr sz="1200" spc="-2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7.0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66663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  <p:sp>
        <p:nvSpPr>
          <p:cNvPr id="25" name="object 25"/>
          <p:cNvSpPr txBox="1">
            <a:spLocks noGrp="1"/>
          </p:cNvSpPr>
          <p:nvPr>
            <p:ph type="ftr" sz="quarter" idx="5"/>
          </p:nvPr>
        </p:nvSpPr>
        <p:spPr>
          <a:xfrm>
            <a:off x="3508896" y="10465634"/>
            <a:ext cx="545084" cy="125095"/>
          </a:xfrm>
          <a:prstGeom prst="rect">
            <a:avLst/>
          </a:prstGeom>
        </p:spPr>
        <p:txBody>
          <a:bodyPr vert="horz" wrap="square" lIns="0" tIns="317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18" name="object 18"/>
          <p:cNvSpPr txBox="1"/>
          <p:nvPr/>
        </p:nvSpPr>
        <p:spPr>
          <a:xfrm>
            <a:off x="550485" y="481561"/>
            <a:ext cx="919951" cy="227965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技术说明</a:t>
            </a:r>
            <a:r>
              <a:rPr sz="1400" b="1" spc="-5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书</a:t>
            </a:r>
            <a:endParaRPr sz="140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566675" y="3516637"/>
            <a:ext cx="2473519" cy="982980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主要特</a:t>
            </a:r>
            <a:r>
              <a:rPr sz="1600" b="1" spc="-6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性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145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326390" indent="-285115">
              <a:lnSpc>
                <a:spcPct val="100000"/>
              </a:lnSpc>
              <a:spcBef>
                <a:spcPts val="5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26390" algn="l"/>
                <a:tab pos="327025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可使用淡水和饱和盐水配浆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26390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26390" algn="l"/>
                <a:tab pos="327025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具有辅助分散的性能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596832" y="7128192"/>
            <a:ext cx="4060736" cy="1485265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包装储</a:t>
            </a:r>
            <a:r>
              <a:rPr sz="1600" b="1" spc="-6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运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1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313690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13690" algn="l"/>
                <a:tab pos="314325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包装要求：塑料桶或按用户要求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13690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13690" algn="l"/>
                <a:tab pos="314325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包装规格：200L</a:t>
            </a: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/桶或按用户要求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13690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13690" algn="l"/>
                <a:tab pos="314325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贮存条件：贮存在干燥通风处，远离热源、火源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13690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13690" algn="l"/>
                <a:tab pos="314325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保 质 期：12</a:t>
            </a:r>
            <a:r>
              <a:rPr sz="1400" spc="-30" dirty="0">
                <a:latin typeface="黑体" panose="02010609060101010101" pitchFamily="49" charset="-122"/>
                <a:cs typeface="黑体" panose="02010609060101010101" pitchFamily="49" charset="-122"/>
              </a:rPr>
              <a:t>个月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566675" y="5529502"/>
            <a:ext cx="3689328" cy="1023620"/>
          </a:xfrm>
          <a:prstGeom prst="rect">
            <a:avLst/>
          </a:prstGeom>
        </p:spPr>
        <p:txBody>
          <a:bodyPr vert="horz" wrap="square" lIns="0" tIns="154912" rIns="0" bIns="0" rtlCol="0">
            <a:spAutoFit/>
          </a:bodyPr>
          <a:lstStyle/>
          <a:p>
            <a:pPr marL="13970">
              <a:lnSpc>
                <a:spcPct val="100000"/>
              </a:lnSpc>
              <a:spcBef>
                <a:spcPts val="1220"/>
              </a:spcBef>
            </a:pPr>
            <a:r>
              <a:rPr sz="16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应用范</a:t>
            </a:r>
            <a:r>
              <a:rPr sz="1600" b="1" spc="-6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围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297815" indent="-285115">
              <a:lnSpc>
                <a:spcPct val="10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推荐温度（BHCT）：20-230℃（68-</a:t>
            </a: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446℉）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297815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推荐加量（BWOC）：2.0-</a:t>
            </a: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10.0%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517525" y="765175"/>
            <a:ext cx="1470025" cy="1005840"/>
          </a:xfrm>
          <a:prstGeom prst="rect">
            <a:avLst/>
          </a:prstGeom>
          <a:solidFill>
            <a:srgbClr val="DD002B"/>
          </a:solidFill>
        </p:spPr>
        <p:txBody>
          <a:bodyPr vert="horz" wrap="square" lIns="0" tIns="2539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20"/>
              </a:spcBef>
            </a:pPr>
            <a:endParaRPr sz="2500">
              <a:latin typeface="Times New Roman" panose="02020603050405020304"/>
              <a:cs typeface="Times New Roman" panose="02020603050405020304"/>
            </a:endParaRPr>
          </a:p>
          <a:p>
            <a:pPr marL="360680">
              <a:lnSpc>
                <a:spcPct val="100000"/>
              </a:lnSpc>
            </a:pPr>
            <a:r>
              <a:rPr spc="-10" dirty="0">
                <a:solidFill>
                  <a:srgbClr val="FFFFFF"/>
                </a:solidFill>
                <a:latin typeface="Impact" panose="020B0806030902050204"/>
                <a:cs typeface="Impact" panose="020B0806030902050204"/>
              </a:rPr>
              <a:t>C-FL90L</a:t>
            </a:r>
            <a:endParaRPr>
              <a:latin typeface="Impact" panose="020B0806030902050204"/>
              <a:cs typeface="Impact" panose="020B0806030902050204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5418430" y="9348619"/>
            <a:ext cx="1702132" cy="348615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683260">
              <a:lnSpc>
                <a:spcPts val="1310"/>
              </a:lnSpc>
              <a:spcBef>
                <a:spcPts val="105"/>
              </a:spcBef>
            </a:pP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  <a:hlinkClick r:id="rId3"/>
              </a:rPr>
              <a:t>www.cosl.com.cn</a:t>
            </a:r>
            <a:endParaRPr sz="1100">
              <a:latin typeface="Times New Roman" panose="02020603050405020304"/>
              <a:cs typeface="Times New Roman" panose="02020603050405020304"/>
            </a:endParaRPr>
          </a:p>
          <a:p>
            <a:pPr marL="12700">
              <a:lnSpc>
                <a:spcPts val="1310"/>
              </a:lnSpc>
            </a:pPr>
            <a:r>
              <a:rPr sz="1100" spc="-15" dirty="0">
                <a:solidFill>
                  <a:srgbClr val="646464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中海油田服务股份有限公司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4720054" y="9678760"/>
            <a:ext cx="2400507" cy="476885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ts val="1160"/>
              </a:lnSpc>
              <a:spcBef>
                <a:spcPts val="105"/>
              </a:spcBef>
            </a:pPr>
            <a:r>
              <a:rPr sz="1100" spc="-10" dirty="0">
                <a:solidFill>
                  <a:srgbClr val="646464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河北省廊坊市三河燕郊行宫西大街</a:t>
            </a: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81</a:t>
            </a:r>
            <a:r>
              <a:rPr sz="1100" spc="-50" dirty="0">
                <a:solidFill>
                  <a:srgbClr val="646464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号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R="5080" algn="r">
              <a:lnSpc>
                <a:spcPts val="1150"/>
              </a:lnSpc>
            </a:pP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  <a:hlinkClick r:id="rId4"/>
              </a:rPr>
              <a:t>zhangxd11@cosl.com.cn</a:t>
            </a:r>
            <a:endParaRPr sz="1100">
              <a:latin typeface="Times New Roman" panose="02020603050405020304"/>
              <a:cs typeface="Times New Roman" panose="02020603050405020304"/>
            </a:endParaRPr>
          </a:p>
          <a:p>
            <a:pPr marR="5080" algn="r">
              <a:lnSpc>
                <a:spcPts val="1310"/>
              </a:lnSpc>
            </a:pP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+86-10-</a:t>
            </a:r>
            <a:r>
              <a:rPr sz="110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8452</a:t>
            </a:r>
            <a:r>
              <a:rPr sz="1100" spc="15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 </a:t>
            </a:r>
            <a:r>
              <a:rPr sz="1100" spc="-2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2344</a:t>
            </a:r>
            <a:endParaRPr sz="1100">
              <a:latin typeface="Times New Roman" panose="02020603050405020304"/>
              <a:cs typeface="Times New Roman" panose="02020603050405020304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738" y="5718552"/>
            <a:ext cx="7515156" cy="3899475"/>
            <a:chOff x="-1523" y="5719571"/>
            <a:chExt cx="7516495" cy="3900170"/>
          </a:xfrm>
        </p:grpSpPr>
        <p:pic>
          <p:nvPicPr>
            <p:cNvPr id="3" name="object 3"/>
            <p:cNvPicPr/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0" y="5719571"/>
              <a:ext cx="7514844" cy="3899916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-1523" y="6141719"/>
              <a:ext cx="7516495" cy="3476625"/>
            </a:xfrm>
            <a:custGeom>
              <a:avLst/>
              <a:gdLst/>
              <a:ahLst/>
              <a:cxnLst/>
              <a:rect l="l" t="t" r="r" b="b"/>
              <a:pathLst>
                <a:path w="7516495" h="3476625">
                  <a:moveTo>
                    <a:pt x="7516368" y="3476244"/>
                  </a:moveTo>
                  <a:lnTo>
                    <a:pt x="0" y="3476244"/>
                  </a:lnTo>
                  <a:lnTo>
                    <a:pt x="0" y="0"/>
                  </a:lnTo>
                  <a:lnTo>
                    <a:pt x="7516368" y="0"/>
                  </a:lnTo>
                  <a:lnTo>
                    <a:pt x="7516368" y="3476244"/>
                  </a:lnTo>
                  <a:close/>
                </a:path>
              </a:pathLst>
            </a:custGeom>
            <a:solidFill>
              <a:srgbClr val="FFFFFF">
                <a:alpha val="56898"/>
              </a:srgbClr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/>
          <p:cNvSpPr/>
          <p:nvPr/>
        </p:nvSpPr>
        <p:spPr>
          <a:xfrm>
            <a:off x="2261" y="10402493"/>
            <a:ext cx="7557693" cy="288239"/>
          </a:xfrm>
          <a:custGeom>
            <a:avLst/>
            <a:gdLst/>
            <a:ahLst/>
            <a:cxnLst/>
            <a:rect l="l" t="t" r="r" b="b"/>
            <a:pathLst>
              <a:path w="7559040" h="288290">
                <a:moveTo>
                  <a:pt x="7559040" y="288035"/>
                </a:moveTo>
                <a:lnTo>
                  <a:pt x="0" y="288035"/>
                </a:lnTo>
                <a:lnTo>
                  <a:pt x="0" y="0"/>
                </a:lnTo>
                <a:lnTo>
                  <a:pt x="7559040" y="0"/>
                </a:lnTo>
                <a:lnTo>
                  <a:pt x="7559040" y="288035"/>
                </a:lnTo>
                <a:close/>
              </a:path>
            </a:pathLst>
          </a:custGeom>
          <a:solidFill>
            <a:srgbClr val="0075C2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17983" y="911189"/>
            <a:ext cx="1842188" cy="719199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983108" y="766434"/>
            <a:ext cx="3095074" cy="1000760"/>
          </a:xfrm>
          <a:prstGeom prst="rect">
            <a:avLst/>
          </a:prstGeom>
          <a:solidFill>
            <a:srgbClr val="0075C2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400">
              <a:latin typeface="Times New Roman" panose="02020603050405020304"/>
              <a:cs typeface="Times New Roman" panose="02020603050405020304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200">
              <a:latin typeface="Times New Roman" panose="02020603050405020304"/>
              <a:cs typeface="Times New Roman" panose="02020603050405020304"/>
            </a:endParaRPr>
          </a:p>
          <a:p>
            <a:pPr marL="90805">
              <a:lnSpc>
                <a:spcPct val="100000"/>
              </a:lnSpc>
              <a:spcBef>
                <a:spcPts val="5"/>
              </a:spcBef>
            </a:pPr>
            <a:r>
              <a:rPr sz="14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OIL</a:t>
            </a:r>
            <a:r>
              <a:rPr sz="1400" spc="-4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WELL</a:t>
            </a:r>
            <a:r>
              <a:rPr sz="1400" spc="-35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CEMENT</a:t>
            </a:r>
            <a:r>
              <a:rPr sz="1400" spc="-45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FLUID</a:t>
            </a:r>
            <a:r>
              <a:rPr sz="1400" spc="-4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LOSS</a:t>
            </a:r>
            <a:r>
              <a:rPr sz="1400" spc="-35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spc="-1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ADDITIVE</a:t>
            </a:r>
            <a:endParaRPr sz="1400">
              <a:latin typeface="Calibri" panose="020F0502020204030204"/>
              <a:cs typeface="Calibri" panose="020F0502020204030204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650">
              <a:latin typeface="Calibri" panose="020F0502020204030204"/>
              <a:cs typeface="Calibri" panose="020F0502020204030204"/>
            </a:endParaRPr>
          </a:p>
          <a:p>
            <a:pPr marL="1845945">
              <a:lnSpc>
                <a:spcPct val="100000"/>
              </a:lnSpc>
              <a:spcBef>
                <a:spcPts val="5"/>
              </a:spcBef>
            </a:pPr>
            <a:r>
              <a:rPr sz="800" b="1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Date</a:t>
            </a:r>
            <a:r>
              <a:rPr sz="800" b="1" spc="20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800" b="1" spc="-10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issued</a:t>
            </a:r>
            <a:r>
              <a:rPr sz="800" b="1" spc="-1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：</a:t>
            </a:r>
            <a:r>
              <a:rPr sz="800" b="1" spc="-15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sz="800" b="1" spc="-10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2024-6-</a:t>
            </a:r>
            <a:r>
              <a:rPr sz="800" b="1" spc="-25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10</a:t>
            </a:r>
            <a:endParaRPr sz="8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17525" y="766445"/>
            <a:ext cx="1423035" cy="1000125"/>
          </a:xfrm>
          <a:prstGeom prst="rect">
            <a:avLst/>
          </a:prstGeom>
          <a:solidFill>
            <a:srgbClr val="DD002B"/>
          </a:solidFill>
        </p:spPr>
        <p:txBody>
          <a:bodyPr vert="horz" wrap="square" lIns="0" tIns="2539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20"/>
              </a:spcBef>
            </a:pPr>
            <a:endParaRPr sz="2350">
              <a:latin typeface="Times New Roman" panose="02020603050405020304"/>
              <a:cs typeface="Times New Roman" panose="02020603050405020304"/>
            </a:endParaRPr>
          </a:p>
          <a:p>
            <a:pPr marL="372745">
              <a:lnSpc>
                <a:spcPct val="100000"/>
              </a:lnSpc>
              <a:spcBef>
                <a:spcPts val="5"/>
              </a:spcBef>
            </a:pPr>
            <a:r>
              <a:rPr sz="2000" spc="-10" dirty="0">
                <a:solidFill>
                  <a:srgbClr val="FFFFFF"/>
                </a:solidFill>
                <a:latin typeface="Impact" panose="020B0806030902050204"/>
                <a:cs typeface="Impact" panose="020B0806030902050204"/>
              </a:rPr>
              <a:t>C-FL90L</a:t>
            </a:r>
            <a:endParaRPr sz="2000">
              <a:latin typeface="Impact" panose="020B0806030902050204"/>
              <a:cs typeface="Impact" panose="020B0806030902050204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86990" y="2387175"/>
            <a:ext cx="3888682" cy="750570"/>
          </a:xfrm>
          <a:prstGeom prst="rect">
            <a:avLst/>
          </a:prstGeom>
        </p:spPr>
        <p:txBody>
          <a:bodyPr vert="horz" wrap="square" lIns="0" tIns="12697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Arial" panose="020B0604020202020204"/>
                <a:cs typeface="Arial" panose="020B0604020202020204"/>
              </a:rPr>
              <a:t>C-FL90L</a:t>
            </a:r>
            <a:r>
              <a:rPr sz="1200" spc="1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is</a:t>
            </a:r>
            <a:r>
              <a:rPr sz="1200" spc="20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</a:t>
            </a:r>
            <a:r>
              <a:rPr sz="1200" spc="19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kind</a:t>
            </a:r>
            <a:r>
              <a:rPr sz="1200" spc="19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20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polymer</a:t>
            </a:r>
            <a:r>
              <a:rPr sz="1200" spc="20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liquid</a:t>
            </a:r>
            <a:r>
              <a:rPr sz="1200" spc="19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fluid</a:t>
            </a:r>
            <a:r>
              <a:rPr sz="1200" spc="19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loss</a:t>
            </a:r>
            <a:r>
              <a:rPr sz="1200" spc="20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additive, </a:t>
            </a:r>
            <a:r>
              <a:rPr sz="1200" dirty="0">
                <a:latin typeface="Arial" panose="020B0604020202020204"/>
                <a:cs typeface="Arial" panose="020B0604020202020204"/>
              </a:rPr>
              <a:t>which</a:t>
            </a:r>
            <a:r>
              <a:rPr sz="1200" spc="15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can</a:t>
            </a:r>
            <a:r>
              <a:rPr sz="1200" spc="15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control</a:t>
            </a:r>
            <a:r>
              <a:rPr sz="1200" spc="16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the</a:t>
            </a:r>
            <a:r>
              <a:rPr sz="1200" spc="15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fluid</a:t>
            </a:r>
            <a:r>
              <a:rPr sz="1200" spc="15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loss</a:t>
            </a:r>
            <a:r>
              <a:rPr sz="1200" spc="16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16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cement</a:t>
            </a:r>
            <a:r>
              <a:rPr sz="1200" spc="16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slurries</a:t>
            </a:r>
            <a:r>
              <a:rPr sz="1200" spc="16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from </a:t>
            </a:r>
            <a:r>
              <a:rPr sz="1200" dirty="0">
                <a:latin typeface="Arial" panose="020B0604020202020204"/>
                <a:cs typeface="Arial" panose="020B0604020202020204"/>
              </a:rPr>
              <a:t>low</a:t>
            </a:r>
            <a:r>
              <a:rPr sz="1200" spc="6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temperature</a:t>
            </a:r>
            <a:r>
              <a:rPr sz="1200" spc="7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to</a:t>
            </a:r>
            <a:r>
              <a:rPr sz="1200" spc="7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high</a:t>
            </a:r>
            <a:r>
              <a:rPr sz="1200" spc="8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temperature,</a:t>
            </a:r>
            <a:r>
              <a:rPr sz="1200" spc="9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especially</a:t>
            </a:r>
            <a:r>
              <a:rPr sz="1200" spc="9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suitable </a:t>
            </a:r>
            <a:r>
              <a:rPr sz="1200" dirty="0">
                <a:latin typeface="Arial" panose="020B0604020202020204"/>
                <a:cs typeface="Arial" panose="020B0604020202020204"/>
              </a:rPr>
              <a:t>used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in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salt</a:t>
            </a:r>
            <a:r>
              <a:rPr sz="1200" spc="-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water.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95245" y="3568229"/>
            <a:ext cx="3644251" cy="1006475"/>
          </a:xfrm>
          <a:prstGeom prst="rect">
            <a:avLst/>
          </a:prstGeom>
        </p:spPr>
        <p:txBody>
          <a:bodyPr vert="horz" wrap="square" lIns="0" tIns="123167" rIns="0" bIns="0" rtlCol="0">
            <a:spAutoFit/>
          </a:bodyPr>
          <a:lstStyle/>
          <a:p>
            <a:pPr marL="21590">
              <a:lnSpc>
                <a:spcPct val="100000"/>
              </a:lnSpc>
              <a:spcBef>
                <a:spcPts val="970"/>
              </a:spcBef>
            </a:pPr>
            <a:r>
              <a:rPr sz="1600" b="1" spc="-1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FEATURES</a:t>
            </a:r>
            <a:endParaRPr sz="1600">
              <a:latin typeface="Arial" panose="020B0604020202020204"/>
              <a:cs typeface="Arial" panose="020B0604020202020204"/>
            </a:endParaRPr>
          </a:p>
          <a:p>
            <a:pPr marL="297815" marR="5080" indent="-285115">
              <a:lnSpc>
                <a:spcPct val="100000"/>
              </a:lnSpc>
              <a:spcBef>
                <a:spcPts val="655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Suitable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for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mixing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with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fresh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water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and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saturated </a:t>
            </a:r>
            <a:r>
              <a:rPr sz="1200" dirty="0">
                <a:latin typeface="Arial" panose="020B0604020202020204"/>
                <a:cs typeface="Arial" panose="020B0604020202020204"/>
              </a:rPr>
              <a:t>salt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water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Asists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to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disperse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cement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slurry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426809" y="9613888"/>
            <a:ext cx="3917887" cy="530765"/>
          </a:xfrm>
          <a:custGeom>
            <a:avLst/>
            <a:gdLst/>
            <a:ahLst/>
            <a:cxnLst/>
            <a:rect l="l" t="t" r="r" b="b"/>
            <a:pathLst>
              <a:path w="3918585" h="530859">
                <a:moveTo>
                  <a:pt x="3914203" y="530847"/>
                </a:moveTo>
                <a:lnTo>
                  <a:pt x="3809" y="530847"/>
                </a:lnTo>
                <a:lnTo>
                  <a:pt x="2362" y="530555"/>
                </a:lnTo>
                <a:lnTo>
                  <a:pt x="1117" y="529729"/>
                </a:lnTo>
                <a:lnTo>
                  <a:pt x="292" y="528497"/>
                </a:lnTo>
                <a:lnTo>
                  <a:pt x="0" y="527037"/>
                </a:lnTo>
                <a:lnTo>
                  <a:pt x="0" y="3809"/>
                </a:lnTo>
                <a:lnTo>
                  <a:pt x="292" y="2362"/>
                </a:lnTo>
                <a:lnTo>
                  <a:pt x="1117" y="1117"/>
                </a:lnTo>
                <a:lnTo>
                  <a:pt x="2362" y="292"/>
                </a:lnTo>
                <a:lnTo>
                  <a:pt x="3809" y="0"/>
                </a:lnTo>
                <a:lnTo>
                  <a:pt x="3914203" y="0"/>
                </a:lnTo>
                <a:lnTo>
                  <a:pt x="3915664" y="292"/>
                </a:lnTo>
                <a:lnTo>
                  <a:pt x="3916895" y="1117"/>
                </a:lnTo>
                <a:lnTo>
                  <a:pt x="3917721" y="2362"/>
                </a:lnTo>
                <a:lnTo>
                  <a:pt x="3918013" y="3809"/>
                </a:lnTo>
                <a:lnTo>
                  <a:pt x="7619" y="3809"/>
                </a:lnTo>
                <a:lnTo>
                  <a:pt x="3809" y="7620"/>
                </a:lnTo>
                <a:lnTo>
                  <a:pt x="7619" y="7620"/>
                </a:lnTo>
                <a:lnTo>
                  <a:pt x="7619" y="523227"/>
                </a:lnTo>
                <a:lnTo>
                  <a:pt x="3809" y="523227"/>
                </a:lnTo>
                <a:lnTo>
                  <a:pt x="7619" y="527037"/>
                </a:lnTo>
                <a:lnTo>
                  <a:pt x="3918013" y="527037"/>
                </a:lnTo>
                <a:lnTo>
                  <a:pt x="3917721" y="528497"/>
                </a:lnTo>
                <a:lnTo>
                  <a:pt x="3916895" y="529729"/>
                </a:lnTo>
                <a:lnTo>
                  <a:pt x="3915664" y="530555"/>
                </a:lnTo>
                <a:lnTo>
                  <a:pt x="3914203" y="530847"/>
                </a:lnTo>
                <a:close/>
              </a:path>
              <a:path w="3918585" h="530859">
                <a:moveTo>
                  <a:pt x="7619" y="7620"/>
                </a:moveTo>
                <a:lnTo>
                  <a:pt x="3809" y="7620"/>
                </a:lnTo>
                <a:lnTo>
                  <a:pt x="7619" y="3809"/>
                </a:lnTo>
                <a:lnTo>
                  <a:pt x="7619" y="7620"/>
                </a:lnTo>
                <a:close/>
              </a:path>
              <a:path w="3918585" h="530859">
                <a:moveTo>
                  <a:pt x="3910393" y="7620"/>
                </a:moveTo>
                <a:lnTo>
                  <a:pt x="7619" y="7620"/>
                </a:lnTo>
                <a:lnTo>
                  <a:pt x="7619" y="3809"/>
                </a:lnTo>
                <a:lnTo>
                  <a:pt x="3910393" y="3809"/>
                </a:lnTo>
                <a:lnTo>
                  <a:pt x="3910393" y="7620"/>
                </a:lnTo>
                <a:close/>
              </a:path>
              <a:path w="3918585" h="530859">
                <a:moveTo>
                  <a:pt x="3910393" y="527037"/>
                </a:moveTo>
                <a:lnTo>
                  <a:pt x="3910393" y="3809"/>
                </a:lnTo>
                <a:lnTo>
                  <a:pt x="3914203" y="7620"/>
                </a:lnTo>
                <a:lnTo>
                  <a:pt x="3918013" y="7620"/>
                </a:lnTo>
                <a:lnTo>
                  <a:pt x="3918013" y="523227"/>
                </a:lnTo>
                <a:lnTo>
                  <a:pt x="3914203" y="523227"/>
                </a:lnTo>
                <a:lnTo>
                  <a:pt x="3910393" y="527037"/>
                </a:lnTo>
                <a:close/>
              </a:path>
              <a:path w="3918585" h="530859">
                <a:moveTo>
                  <a:pt x="3918013" y="7620"/>
                </a:moveTo>
                <a:lnTo>
                  <a:pt x="3914203" y="7620"/>
                </a:lnTo>
                <a:lnTo>
                  <a:pt x="3910393" y="3809"/>
                </a:lnTo>
                <a:lnTo>
                  <a:pt x="3918013" y="3809"/>
                </a:lnTo>
                <a:lnTo>
                  <a:pt x="3918013" y="7620"/>
                </a:lnTo>
                <a:close/>
              </a:path>
              <a:path w="3918585" h="530859">
                <a:moveTo>
                  <a:pt x="7619" y="527037"/>
                </a:moveTo>
                <a:lnTo>
                  <a:pt x="3809" y="523227"/>
                </a:lnTo>
                <a:lnTo>
                  <a:pt x="7619" y="523227"/>
                </a:lnTo>
                <a:lnTo>
                  <a:pt x="7619" y="527037"/>
                </a:lnTo>
                <a:close/>
              </a:path>
              <a:path w="3918585" h="530859">
                <a:moveTo>
                  <a:pt x="3910393" y="527037"/>
                </a:moveTo>
                <a:lnTo>
                  <a:pt x="7619" y="527037"/>
                </a:lnTo>
                <a:lnTo>
                  <a:pt x="7619" y="523227"/>
                </a:lnTo>
                <a:lnTo>
                  <a:pt x="3910393" y="523227"/>
                </a:lnTo>
                <a:lnTo>
                  <a:pt x="3910393" y="527037"/>
                </a:lnTo>
                <a:close/>
              </a:path>
              <a:path w="3918585" h="530859">
                <a:moveTo>
                  <a:pt x="3918013" y="527037"/>
                </a:moveTo>
                <a:lnTo>
                  <a:pt x="3910393" y="527037"/>
                </a:lnTo>
                <a:lnTo>
                  <a:pt x="3914203" y="523227"/>
                </a:lnTo>
                <a:lnTo>
                  <a:pt x="3918013" y="523227"/>
                </a:lnTo>
                <a:lnTo>
                  <a:pt x="3918013" y="52703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12" name="object 12"/>
          <p:cNvGrpSpPr/>
          <p:nvPr/>
        </p:nvGrpSpPr>
        <p:grpSpPr>
          <a:xfrm>
            <a:off x="1436" y="10312771"/>
            <a:ext cx="7558962" cy="60314"/>
            <a:chOff x="-825" y="10314609"/>
            <a:chExt cx="7560309" cy="60325"/>
          </a:xfrm>
        </p:grpSpPr>
        <p:sp>
          <p:nvSpPr>
            <p:cNvPr id="13" name="object 13"/>
            <p:cNvSpPr/>
            <p:nvPr/>
          </p:nvSpPr>
          <p:spPr>
            <a:xfrm>
              <a:off x="-825" y="10361649"/>
              <a:ext cx="7560309" cy="12700"/>
            </a:xfrm>
            <a:custGeom>
              <a:avLst/>
              <a:gdLst/>
              <a:ahLst/>
              <a:cxnLst/>
              <a:rect l="l" t="t" r="r" b="b"/>
              <a:pathLst>
                <a:path w="7560309" h="12700">
                  <a:moveTo>
                    <a:pt x="7560005" y="12700"/>
                  </a:moveTo>
                  <a:lnTo>
                    <a:pt x="0" y="12700"/>
                  </a:lnTo>
                  <a:lnTo>
                    <a:pt x="0" y="0"/>
                  </a:lnTo>
                  <a:lnTo>
                    <a:pt x="7560005" y="0"/>
                  </a:lnTo>
                  <a:lnTo>
                    <a:pt x="7560005" y="12700"/>
                  </a:lnTo>
                  <a:close/>
                </a:path>
              </a:pathLst>
            </a:custGeom>
            <a:solidFill>
              <a:srgbClr val="DD002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-825" y="10314609"/>
              <a:ext cx="7560309" cy="24130"/>
            </a:xfrm>
            <a:custGeom>
              <a:avLst/>
              <a:gdLst/>
              <a:ahLst/>
              <a:cxnLst/>
              <a:rect l="l" t="t" r="r" b="b"/>
              <a:pathLst>
                <a:path w="7560309" h="24129">
                  <a:moveTo>
                    <a:pt x="7559992" y="11036"/>
                  </a:moveTo>
                  <a:lnTo>
                    <a:pt x="7545184" y="11036"/>
                  </a:lnTo>
                  <a:lnTo>
                    <a:pt x="7545184" y="0"/>
                  </a:lnTo>
                  <a:lnTo>
                    <a:pt x="825" y="0"/>
                  </a:lnTo>
                  <a:lnTo>
                    <a:pt x="825" y="11036"/>
                  </a:lnTo>
                  <a:lnTo>
                    <a:pt x="0" y="11036"/>
                  </a:lnTo>
                  <a:lnTo>
                    <a:pt x="0" y="23736"/>
                  </a:lnTo>
                  <a:lnTo>
                    <a:pt x="7559992" y="23736"/>
                  </a:lnTo>
                  <a:lnTo>
                    <a:pt x="7559992" y="11036"/>
                  </a:lnTo>
                  <a:close/>
                </a:path>
              </a:pathLst>
            </a:custGeom>
            <a:solidFill>
              <a:srgbClr val="0075C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/>
          <p:cNvSpPr txBox="1"/>
          <p:nvPr/>
        </p:nvSpPr>
        <p:spPr>
          <a:xfrm>
            <a:off x="512265" y="588513"/>
            <a:ext cx="1427861" cy="181610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b="1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Technical</a:t>
            </a:r>
            <a:r>
              <a:rPr sz="1100" b="1" spc="-35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100" b="1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Data</a:t>
            </a:r>
            <a:r>
              <a:rPr sz="1100" b="1" spc="-35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100" b="1" spc="-10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Sheet</a:t>
            </a:r>
            <a:endParaRPr sz="11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5889884" y="9394643"/>
            <a:ext cx="1092005" cy="1536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b="1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  <a:hlinkClick r:id="rId3"/>
              </a:rPr>
              <a:t>www.cosl.com.cn</a:t>
            </a:r>
            <a:endParaRPr sz="10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4783276" y="9559714"/>
            <a:ext cx="2198613" cy="7435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1000" b="1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China</a:t>
            </a:r>
            <a:r>
              <a:rPr sz="1000" b="1" spc="-3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b="1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Oilfield</a:t>
            </a:r>
            <a:r>
              <a:rPr sz="1000" b="1" spc="-3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b="1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Services</a:t>
            </a:r>
            <a:r>
              <a:rPr sz="1000" b="1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b="1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Limited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  <a:spcBef>
                <a:spcPts val="100"/>
              </a:spcBef>
            </a:pP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No.81,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Xinggong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West</a:t>
            </a:r>
            <a:r>
              <a:rPr sz="1000" spc="-2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Street,</a:t>
            </a:r>
            <a:r>
              <a:rPr sz="1000" spc="-2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Yanjiao,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</a:pP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Sanhe,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Hebei,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China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  <a:spcBef>
                <a:spcPts val="100"/>
              </a:spcBef>
            </a:pP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  <a:hlinkClick r:id="rId4"/>
              </a:rPr>
              <a:t>zhangxd11@cosl.com.cn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</a:pP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+86-10-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8452</a:t>
            </a:r>
            <a:r>
              <a:rPr sz="1000" spc="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spc="-2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2344</a:t>
            </a:r>
            <a:endParaRPr sz="10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509535" y="9655147"/>
            <a:ext cx="3731864" cy="433705"/>
          </a:xfrm>
          <a:prstGeom prst="rect">
            <a:avLst/>
          </a:prstGeom>
        </p:spPr>
        <p:txBody>
          <a:bodyPr vert="horz" wrap="square" lIns="0" tIns="3809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30"/>
              </a:spcBef>
            </a:pPr>
            <a:r>
              <a:rPr sz="700" dirty="0">
                <a:latin typeface="Arial" panose="020B0604020202020204"/>
                <a:cs typeface="Arial" panose="020B0604020202020204"/>
              </a:rPr>
              <a:t>This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information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supplied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solely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for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informational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purposes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and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COSL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makes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no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guarantees</a:t>
            </a:r>
            <a:r>
              <a:rPr sz="700" spc="50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or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warranties,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either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expressed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implied,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with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respect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to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accuracy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and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use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of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data.</a:t>
            </a:r>
            <a:r>
              <a:rPr sz="700" spc="50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All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product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warranties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and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guarantees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shall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be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governed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by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the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Standard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Terms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of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Sale.</a:t>
            </a:r>
            <a:endParaRPr sz="700">
              <a:latin typeface="Arial" panose="020B0604020202020204"/>
              <a:cs typeface="Arial" panose="020B0604020202020204"/>
            </a:endParaRPr>
          </a:p>
          <a:p>
            <a:pPr marL="12700">
              <a:lnSpc>
                <a:spcPct val="100000"/>
              </a:lnSpc>
            </a:pPr>
            <a:r>
              <a:rPr sz="700" dirty="0">
                <a:latin typeface="Arial" panose="020B0604020202020204"/>
                <a:cs typeface="Arial" panose="020B0604020202020204"/>
              </a:rPr>
              <a:t>Nothing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in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document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legal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advice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is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substitute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for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competent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legal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advice.</a:t>
            </a:r>
            <a:endParaRPr sz="7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2" name="object 22"/>
          <p:cNvSpPr txBox="1">
            <a:spLocks noGrp="1"/>
          </p:cNvSpPr>
          <p:nvPr>
            <p:ph type="ftr" sz="quarter" idx="5"/>
          </p:nvPr>
        </p:nvSpPr>
        <p:spPr>
          <a:xfrm>
            <a:off x="3508896" y="10465634"/>
            <a:ext cx="545084" cy="125095"/>
          </a:xfrm>
          <a:prstGeom prst="rect">
            <a:avLst/>
          </a:prstGeom>
        </p:spPr>
        <p:txBody>
          <a:bodyPr vert="horz" wrap="square" lIns="0" tIns="317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16" name="object 16"/>
          <p:cNvSpPr txBox="1"/>
          <p:nvPr/>
        </p:nvSpPr>
        <p:spPr>
          <a:xfrm>
            <a:off x="595245" y="5098957"/>
            <a:ext cx="4421987" cy="812165"/>
          </a:xfrm>
          <a:prstGeom prst="rect">
            <a:avLst/>
          </a:prstGeom>
        </p:spPr>
        <p:txBody>
          <a:bodyPr vert="horz" wrap="square" lIns="0" tIns="116818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20"/>
              </a:spcBef>
            </a:pPr>
            <a:r>
              <a:rPr sz="1600" b="1" spc="-1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APPLICATION</a:t>
            </a:r>
            <a:endParaRPr sz="16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spcBef>
                <a:spcPts val="625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Recommended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temperature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(BHCT):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68</a:t>
            </a:r>
            <a:r>
              <a:rPr sz="1200" spc="-1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-446</a:t>
            </a:r>
            <a:r>
              <a:rPr sz="1200" dirty="0">
                <a:latin typeface="MS UI Gothic" panose="020B0600070205080204" charset="-128"/>
                <a:cs typeface="MS UI Gothic" panose="020B0600070205080204" charset="-128"/>
              </a:rPr>
              <a:t>℉</a:t>
            </a:r>
            <a:r>
              <a:rPr sz="1200" spc="25" dirty="0">
                <a:latin typeface="MS UI Gothic" panose="020B0600070205080204" charset="-128"/>
                <a:cs typeface="MS UI Gothic" panose="020B0600070205080204" charset="-128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(20-230</a:t>
            </a:r>
            <a:r>
              <a:rPr sz="1200" spc="-10" dirty="0">
                <a:latin typeface="MS UI Gothic" panose="020B0600070205080204" charset="-128"/>
                <a:cs typeface="MS UI Gothic" panose="020B0600070205080204" charset="-128"/>
              </a:rPr>
              <a:t>℃</a:t>
            </a:r>
            <a:r>
              <a:rPr sz="1200" spc="-10" dirty="0">
                <a:latin typeface="Calibri" panose="020F0502020204030204"/>
                <a:cs typeface="Calibri" panose="020F0502020204030204"/>
              </a:rPr>
              <a:t>)</a:t>
            </a:r>
            <a:endParaRPr sz="1200">
              <a:latin typeface="Calibri" panose="020F0502020204030204"/>
              <a:cs typeface="Calibri" panose="020F0502020204030204"/>
            </a:endParaRPr>
          </a:p>
          <a:p>
            <a:pPr marL="297815" indent="-285115">
              <a:lnSpc>
                <a:spcPct val="100000"/>
              </a:lnSpc>
              <a:spcBef>
                <a:spcPts val="5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Recommended</a:t>
            </a:r>
            <a:r>
              <a:rPr sz="1200" spc="-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dosage</a:t>
            </a:r>
            <a:r>
              <a:rPr sz="1200" spc="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(BWOC/gps):</a:t>
            </a:r>
            <a:r>
              <a:rPr sz="1200" spc="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2.0-10.0%/0.203-1.015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68135" y="6734882"/>
            <a:ext cx="6313315" cy="1412240"/>
          </a:xfrm>
          <a:prstGeom prst="rect">
            <a:avLst/>
          </a:prstGeom>
        </p:spPr>
        <p:txBody>
          <a:bodyPr vert="horz" wrap="square" lIns="0" tIns="143484" rIns="0" bIns="0" rtlCol="0">
            <a:spAutoFit/>
          </a:bodyPr>
          <a:lstStyle/>
          <a:p>
            <a:pPr marL="31750">
              <a:lnSpc>
                <a:spcPct val="100000"/>
              </a:lnSpc>
              <a:spcBef>
                <a:spcPts val="1130"/>
              </a:spcBef>
            </a:pPr>
            <a:r>
              <a:rPr sz="1600" b="1" spc="-2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PACKAGE</a:t>
            </a:r>
            <a:r>
              <a:rPr sz="1600" b="1" spc="-4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600" b="1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&amp;</a:t>
            </a:r>
            <a:r>
              <a:rPr sz="1600" b="1" spc="-35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600" b="1" spc="-1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STORAGE</a:t>
            </a:r>
            <a:endParaRPr sz="16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spcBef>
                <a:spcPts val="78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Specifications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packaging: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Plastic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drum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or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as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per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client's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requirements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Packing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size: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200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L/drum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or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as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per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client's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requirements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marR="5080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Storage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conditions: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Store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in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dry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area.</a:t>
            </a:r>
            <a:r>
              <a:rPr sz="1200" spc="-7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Avoid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open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flame,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strong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oxidant,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high-temperature environment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Period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validity: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12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months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graphicFrame>
        <p:nvGraphicFramePr>
          <p:cNvPr id="18" name="object 18"/>
          <p:cNvGraphicFramePr>
            <a:graphicFrameLocks noGrp="1"/>
          </p:cNvGraphicFramePr>
          <p:nvPr/>
        </p:nvGraphicFramePr>
        <p:xfrm>
          <a:off x="4539174" y="3565270"/>
          <a:ext cx="2884805" cy="148399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73505"/>
                <a:gridCol w="1511300"/>
              </a:tblGrid>
              <a:tr h="509270">
                <a:tc gridSpan="2">
                  <a:txBody>
                    <a:bodyPr/>
                    <a:lstStyle/>
                    <a:p>
                      <a:pPr marL="803910">
                        <a:lnSpc>
                          <a:spcPct val="100000"/>
                        </a:lnSpc>
                        <a:spcBef>
                          <a:spcPts val="890"/>
                        </a:spcBef>
                      </a:pPr>
                      <a:r>
                        <a:rPr sz="1600" b="1" spc="-10" dirty="0">
                          <a:solidFill>
                            <a:srgbClr val="FFFFFF"/>
                          </a:solidFill>
                          <a:latin typeface="Arial" panose="020B0604020202020204"/>
                          <a:cs typeface="Arial" panose="020B0604020202020204"/>
                        </a:rPr>
                        <a:t>Specification</a:t>
                      </a:r>
                      <a:endParaRPr sz="160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11300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DD002B"/>
                    </a:solidFill>
                  </a:tcPr>
                </a:tc>
                <a:tc hMerge="1">
                  <a:tcPr marL="0" marR="0" marT="0" marB="0"/>
                </a:tc>
              </a:tr>
              <a:tr h="28257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60"/>
                        </a:spcBef>
                      </a:pP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Appearance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457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60"/>
                        </a:spcBef>
                      </a:pP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Black</a:t>
                      </a:r>
                      <a:r>
                        <a:rPr sz="1050" spc="-35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viscous</a:t>
                      </a:r>
                      <a:r>
                        <a:rPr sz="1050" spc="-25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liquid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457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4417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75"/>
                        </a:spcBef>
                      </a:pP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Density,</a:t>
                      </a:r>
                      <a:r>
                        <a:rPr sz="1050" spc="-35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g/cm</a:t>
                      </a:r>
                      <a:r>
                        <a:rPr sz="975" spc="-15" baseline="21000" dirty="0">
                          <a:latin typeface="Arial" panose="020B0604020202020204"/>
                          <a:cs typeface="Arial" panose="020B0604020202020204"/>
                        </a:rPr>
                        <a:t>3</a:t>
                      </a:r>
                      <a:endParaRPr sz="975" baseline="2100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8570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75"/>
                        </a:spcBef>
                      </a:pP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1.11</a:t>
                      </a:r>
                      <a:r>
                        <a:rPr sz="105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±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0.02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8570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479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00"/>
                        </a:spcBef>
                      </a:pPr>
                      <a:r>
                        <a:rPr sz="1050" spc="-25" dirty="0">
                          <a:latin typeface="Arial" panose="020B0604020202020204"/>
                          <a:cs typeface="Arial" panose="020B0604020202020204"/>
                        </a:rPr>
                        <a:t>pH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11427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90"/>
                        </a:spcBef>
                      </a:pP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6.0-</a:t>
                      </a:r>
                      <a:r>
                        <a:rPr sz="1050" spc="-25" dirty="0">
                          <a:latin typeface="Arial" panose="020B0604020202020204"/>
                          <a:cs typeface="Arial" panose="020B0604020202020204"/>
                        </a:rPr>
                        <a:t>7.0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87614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A000120150303A01PPBG</Template>
  <TotalTime>0</TotalTime>
  <Words>1802</Words>
  <Application>WPS 演示</Application>
  <PresentationFormat>自定义</PresentationFormat>
  <Paragraphs>109</Paragraphs>
  <Slides>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15" baseType="lpstr">
      <vt:lpstr>Arial</vt:lpstr>
      <vt:lpstr>宋体</vt:lpstr>
      <vt:lpstr>Wingdings</vt:lpstr>
      <vt:lpstr>Arial</vt:lpstr>
      <vt:lpstr>Times New Roman</vt:lpstr>
      <vt:lpstr>黑体</vt:lpstr>
      <vt:lpstr>Wingdings</vt:lpstr>
      <vt:lpstr>Impact</vt:lpstr>
      <vt:lpstr>Calibri</vt:lpstr>
      <vt:lpstr>MS UI Gothic</vt:lpstr>
      <vt:lpstr>微软雅黑</vt:lpstr>
      <vt:lpstr>Arial Unicode MS</vt:lpstr>
      <vt:lpstr>1_Office Theme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莫天明/油化研究院/油田化学事业部/中海油服</dc:creator>
  <cp:lastModifiedBy>lingjt</cp:lastModifiedBy>
  <cp:revision>199</cp:revision>
  <dcterms:created xsi:type="dcterms:W3CDTF">2017-02-16T09:46:00Z</dcterms:created>
  <dcterms:modified xsi:type="dcterms:W3CDTF">2024-10-17T08:05:36Z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2052-11.8.2.12085</vt:lpwstr>
  </property>
  <property fmtid="{D5CDD505-2E9C-101B-9397-08002B2CF9AE}" pid="3" name="ICV">
    <vt:lpwstr>7E901C2E2EE94496924FD0768A0DE3B9</vt:lpwstr>
  </property>
</Properties>
</file>