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4" r:id="rId3"/>
    <p:sldId id="303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04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022" y="5649984"/>
            <a:ext cx="7517061" cy="3899475"/>
            <a:chOff x="16764" y="5650991"/>
            <a:chExt cx="7518400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6764" y="565099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6764" y="6073139"/>
              <a:ext cx="7518400" cy="3477895"/>
            </a:xfrm>
            <a:custGeom>
              <a:avLst/>
              <a:gdLst/>
              <a:ahLst/>
              <a:cxnLst/>
              <a:rect l="l" t="t" r="r" b="b"/>
              <a:pathLst>
                <a:path w="7518400" h="3477895">
                  <a:moveTo>
                    <a:pt x="7517892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7892" y="0"/>
                  </a:lnTo>
                  <a:lnTo>
                    <a:pt x="7517892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7679" y="764911"/>
            <a:ext cx="3096343" cy="98933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317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62103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油井水泥降失水剂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045970">
              <a:lnSpc>
                <a:spcPct val="100000"/>
              </a:lnSpc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6672" y="2360635"/>
            <a:ext cx="3314744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C-FL87L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是一种分散型聚合物类降失水剂，可用于控制水泥浆的失水量。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3" name="object 13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5" name="object 15"/>
          <p:cNvGraphicFramePr>
            <a:graphicFrameLocks noGrp="1"/>
          </p:cNvGraphicFramePr>
          <p:nvPr/>
        </p:nvGraphicFramePr>
        <p:xfrm>
          <a:off x="4073155" y="3818209"/>
          <a:ext cx="3265170" cy="16071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60855"/>
                <a:gridCol w="1504315"/>
              </a:tblGrid>
              <a:tr h="50927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8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74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524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无色或淡黄色液体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729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33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9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1.10±0.02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9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721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</a:t>
                      </a:r>
                      <a:r>
                        <a:rPr sz="1200" spc="-5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值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3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8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6.0-</a:t>
                      </a: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7.0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8634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6" name="object 16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6675" y="3596633"/>
            <a:ext cx="2267181" cy="129730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有效控制失水量和游离液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淡水或盐水配浆均可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具有辅助分散的性能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96832" y="7128192"/>
            <a:ext cx="4060736" cy="148526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369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包装要求：塑料桶或按用户要求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包装规格：1000L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/桶或按用户要求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36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3690" algn="l"/>
                <a:tab pos="31432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6675" y="5672713"/>
            <a:ext cx="3689328" cy="91440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297815" indent="-285115">
              <a:lnSpc>
                <a:spcPct val="100000"/>
              </a:lnSpc>
              <a:spcBef>
                <a:spcPts val="12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推荐温度（BHCT）：30-130℃（86-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266℉）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推荐加量（BWOC）：3.0-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8.0%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7525" y="765175"/>
            <a:ext cx="1483995" cy="100076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500">
              <a:latin typeface="Times New Roman" panose="02020603050405020304"/>
              <a:cs typeface="Times New Roman" panose="02020603050405020304"/>
            </a:endParaRPr>
          </a:p>
          <a:p>
            <a:pPr marL="394970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C-FL87L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088870" y="9348619"/>
            <a:ext cx="103169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20054" y="9514325"/>
            <a:ext cx="2400507" cy="642620"/>
          </a:xfrm>
          <a:prstGeom prst="rect">
            <a:avLst/>
          </a:prstGeom>
        </p:spPr>
        <p:txBody>
          <a:bodyPr vert="horz" wrap="square" lIns="0" tIns="20951" rIns="0" bIns="0" rtlCol="0">
            <a:spAutoFit/>
          </a:bodyPr>
          <a:lstStyle/>
          <a:p>
            <a:pPr marL="12700" marR="5080" indent="698500">
              <a:lnSpc>
                <a:spcPts val="1300"/>
              </a:lnSpc>
              <a:spcBef>
                <a:spcPts val="165"/>
              </a:spcBef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945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38" y="5718552"/>
            <a:ext cx="7515156" cy="3899475"/>
            <a:chOff x="-1523" y="571957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719571"/>
              <a:ext cx="7514844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-1523" y="6141719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983108" y="766434"/>
            <a:ext cx="3095074" cy="100076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Times New Roman" panose="02020603050405020304"/>
              <a:cs typeface="Times New Roman" panose="02020603050405020304"/>
            </a:endParaRPr>
          </a:p>
          <a:p>
            <a:pPr marL="90805">
              <a:lnSpc>
                <a:spcPct val="100000"/>
              </a:lnSpc>
              <a:spcBef>
                <a:spcPts val="5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WELL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CEMENT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r>
              <a:rPr sz="1400" spc="-4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LOSS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ADDITIVE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95245" y="2362413"/>
            <a:ext cx="3700756" cy="38100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C-FL87L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11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1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additive</a:t>
            </a:r>
            <a:r>
              <a:rPr sz="1200" spc="1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used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contol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slurry.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95016" y="3705948"/>
            <a:ext cx="3246177" cy="116395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8450" indent="-286385">
              <a:lnSpc>
                <a:spcPct val="100000"/>
              </a:lnSpc>
              <a:spcBef>
                <a:spcPts val="131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controls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8450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salt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845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8450" algn="l"/>
                <a:tab pos="2990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Asists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disperse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cement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slurry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2" name="object 12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45184" y="11036"/>
                  </a:lnTo>
                  <a:lnTo>
                    <a:pt x="7545184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5" name="object 15"/>
          <p:cNvSpPr txBox="1"/>
          <p:nvPr/>
        </p:nvSpPr>
        <p:spPr>
          <a:xfrm>
            <a:off x="595016" y="5303062"/>
            <a:ext cx="4337547" cy="828675"/>
          </a:xfrm>
          <a:prstGeom prst="rect">
            <a:avLst/>
          </a:prstGeom>
        </p:spPr>
        <p:txBody>
          <a:bodyPr vert="horz" wrap="square" lIns="0" tIns="126977" rIns="0" bIns="0" rtlCol="0">
            <a:spAutoFit/>
          </a:bodyPr>
          <a:lstStyle/>
          <a:p>
            <a:pPr marL="28575">
              <a:lnSpc>
                <a:spcPct val="100000"/>
              </a:lnSpc>
              <a:spcBef>
                <a:spcPts val="100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8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86-</a:t>
            </a:r>
            <a:r>
              <a:rPr sz="1200" dirty="0">
                <a:latin typeface="Arial" panose="020B0604020202020204"/>
                <a:cs typeface="Arial" panose="020B0604020202020204"/>
              </a:rPr>
              <a:t>266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35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(30-130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(BWOC/gps):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3.0-8.0%/0.307-0.819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7658" y="6840512"/>
            <a:ext cx="6313315" cy="13055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97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1000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L/drum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367742" y="3911156"/>
          <a:ext cx="3051810" cy="15424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52880"/>
                <a:gridCol w="1598930"/>
              </a:tblGrid>
              <a:tr h="526415">
                <a:tc gridSpan="2">
                  <a:txBody>
                    <a:bodyPr/>
                    <a:lstStyle/>
                    <a:p>
                      <a:pPr marL="887095"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2126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11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31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39445" marR="142240" indent="-4895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Colorless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yellowish 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03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2940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1.10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08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60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2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6.0-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7.0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793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 txBox="1"/>
          <p:nvPr/>
        </p:nvSpPr>
        <p:spPr>
          <a:xfrm>
            <a:off x="528955" y="766445"/>
            <a:ext cx="1423035" cy="101282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350">
              <a:latin typeface="Times New Roman" panose="02020603050405020304"/>
              <a:cs typeface="Times New Roman" panose="02020603050405020304"/>
            </a:endParaRPr>
          </a:p>
          <a:p>
            <a:pPr marL="39179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C-FL87L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1743</Words>
  <Application>WPS 演示</Application>
  <PresentationFormat>自定义</PresentationFormat>
  <Paragraphs>110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黑体</vt:lpstr>
      <vt:lpstr>Wingdings</vt:lpstr>
      <vt:lpstr>Impact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199</cp:revision>
  <dcterms:created xsi:type="dcterms:W3CDTF">2017-02-16T09:46:00Z</dcterms:created>
  <dcterms:modified xsi:type="dcterms:W3CDTF">2024-10-17T07:56:51Z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