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98" r:id="rId3"/>
    <p:sldId id="297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8"/>
            <p14:sldId id="29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116" y="5704839"/>
            <a:ext cx="7515156" cy="3899475"/>
            <a:chOff x="22859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859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2859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987679" y="764911"/>
            <a:ext cx="3096343" cy="1008835"/>
          </a:xfrm>
          <a:custGeom>
            <a:avLst/>
            <a:gdLst/>
            <a:ahLst/>
            <a:cxnLst/>
            <a:rect l="l" t="t" r="r" b="b"/>
            <a:pathLst>
              <a:path w="3096895" h="1009014">
                <a:moveTo>
                  <a:pt x="3096768" y="1008888"/>
                </a:moveTo>
                <a:lnTo>
                  <a:pt x="0" y="1008888"/>
                </a:lnTo>
                <a:lnTo>
                  <a:pt x="0" y="0"/>
                </a:lnTo>
                <a:lnTo>
                  <a:pt x="3096768" y="0"/>
                </a:lnTo>
                <a:lnTo>
                  <a:pt x="3096768" y="1008888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608471" y="1105337"/>
            <a:ext cx="1841172" cy="28892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油井水泥降失水剂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6675" y="2373333"/>
            <a:ext cx="3225860" cy="237045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C-FL80S是C-FL80L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的固体粉末，是一种聚合物类降失水剂，可用于控制水泥浆的失</a:t>
            </a:r>
            <a:r>
              <a:rPr sz="1400" spc="-25" dirty="0">
                <a:latin typeface="黑体" panose="02010609060101010101" pitchFamily="49" charset="-122"/>
                <a:cs typeface="黑体" panose="02010609060101010101" pitchFamily="49" charset="-122"/>
              </a:rPr>
              <a:t>水量。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2700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0990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可有效控制失水量和游离液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淡水或盐水配浆均可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有助于提高水泥浆稳定性和流变性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1756" y="9360771"/>
            <a:ext cx="3917252" cy="759960"/>
          </a:xfrm>
          <a:custGeom>
            <a:avLst/>
            <a:gdLst/>
            <a:ahLst/>
            <a:cxnLst/>
            <a:rect l="l" t="t" r="r" b="b"/>
            <a:pathLst>
              <a:path w="3917950" h="760095">
                <a:moveTo>
                  <a:pt x="3913822" y="760094"/>
                </a:moveTo>
                <a:lnTo>
                  <a:pt x="3809" y="760094"/>
                </a:lnTo>
                <a:lnTo>
                  <a:pt x="2349" y="759802"/>
                </a:lnTo>
                <a:lnTo>
                  <a:pt x="1117" y="758977"/>
                </a:lnTo>
                <a:lnTo>
                  <a:pt x="292" y="757745"/>
                </a:lnTo>
                <a:lnTo>
                  <a:pt x="0" y="756284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09" y="0"/>
                </a:lnTo>
                <a:lnTo>
                  <a:pt x="3913822" y="0"/>
                </a:lnTo>
                <a:lnTo>
                  <a:pt x="3915283" y="292"/>
                </a:lnTo>
                <a:lnTo>
                  <a:pt x="3916514" y="1117"/>
                </a:lnTo>
                <a:lnTo>
                  <a:pt x="3917340" y="2349"/>
                </a:lnTo>
                <a:lnTo>
                  <a:pt x="3917632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475"/>
                </a:lnTo>
                <a:lnTo>
                  <a:pt x="3809" y="752475"/>
                </a:lnTo>
                <a:lnTo>
                  <a:pt x="7619" y="756284"/>
                </a:lnTo>
                <a:lnTo>
                  <a:pt x="3917632" y="756284"/>
                </a:lnTo>
                <a:lnTo>
                  <a:pt x="3917340" y="757745"/>
                </a:lnTo>
                <a:lnTo>
                  <a:pt x="3916514" y="758977"/>
                </a:lnTo>
                <a:lnTo>
                  <a:pt x="3915283" y="759802"/>
                </a:lnTo>
                <a:lnTo>
                  <a:pt x="3913822" y="760094"/>
                </a:lnTo>
                <a:close/>
              </a:path>
              <a:path w="3917950" h="760095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7950" h="760095">
                <a:moveTo>
                  <a:pt x="3910012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012" y="3809"/>
                </a:lnTo>
                <a:lnTo>
                  <a:pt x="3910012" y="7619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3910012" y="3809"/>
                </a:lnTo>
                <a:lnTo>
                  <a:pt x="3913822" y="7619"/>
                </a:lnTo>
                <a:lnTo>
                  <a:pt x="3917632" y="7619"/>
                </a:lnTo>
                <a:lnTo>
                  <a:pt x="3917632" y="752475"/>
                </a:lnTo>
                <a:lnTo>
                  <a:pt x="391382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619"/>
                </a:moveTo>
                <a:lnTo>
                  <a:pt x="3913822" y="7619"/>
                </a:lnTo>
                <a:lnTo>
                  <a:pt x="3910012" y="3809"/>
                </a:lnTo>
                <a:lnTo>
                  <a:pt x="3917632" y="3809"/>
                </a:lnTo>
                <a:lnTo>
                  <a:pt x="3917632" y="7619"/>
                </a:lnTo>
                <a:close/>
              </a:path>
              <a:path w="3917950" h="760095">
                <a:moveTo>
                  <a:pt x="7619" y="756284"/>
                </a:moveTo>
                <a:lnTo>
                  <a:pt x="3809" y="752475"/>
                </a:lnTo>
                <a:lnTo>
                  <a:pt x="7619" y="752475"/>
                </a:lnTo>
                <a:lnTo>
                  <a:pt x="7619" y="756284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7619" y="756284"/>
                </a:lnTo>
                <a:lnTo>
                  <a:pt x="7619" y="752475"/>
                </a:lnTo>
                <a:lnTo>
                  <a:pt x="391001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56284"/>
                </a:moveTo>
                <a:lnTo>
                  <a:pt x="3910012" y="756284"/>
                </a:lnTo>
                <a:lnTo>
                  <a:pt x="3913822" y="752475"/>
                </a:lnTo>
                <a:lnTo>
                  <a:pt x="3917632" y="752475"/>
                </a:lnTo>
                <a:lnTo>
                  <a:pt x="3917632" y="7562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14292" y="9429974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4292" y="9598981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33474" y="1609119"/>
            <a:ext cx="972646" cy="13525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674" y="10312150"/>
            <a:ext cx="7560233" cy="60314"/>
            <a:chOff x="-1587" y="10313987"/>
            <a:chExt cx="7561580" cy="60325"/>
          </a:xfrm>
        </p:grpSpPr>
        <p:sp>
          <p:nvSpPr>
            <p:cNvPr id="15" name="object 15"/>
            <p:cNvSpPr/>
            <p:nvPr/>
          </p:nvSpPr>
          <p:spPr>
            <a:xfrm>
              <a:off x="-1587" y="10361612"/>
              <a:ext cx="7561580" cy="12700"/>
            </a:xfrm>
            <a:custGeom>
              <a:avLst/>
              <a:gdLst/>
              <a:ahLst/>
              <a:cxnLst/>
              <a:rect l="l" t="t" r="r" b="b"/>
              <a:pathLst>
                <a:path w="7561580" h="12700">
                  <a:moveTo>
                    <a:pt x="7561262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1262" y="0"/>
                  </a:lnTo>
                  <a:lnTo>
                    <a:pt x="7561262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-1587" y="10313987"/>
              <a:ext cx="7561580" cy="24130"/>
            </a:xfrm>
            <a:custGeom>
              <a:avLst/>
              <a:gdLst/>
              <a:ahLst/>
              <a:cxnLst/>
              <a:rect l="l" t="t" r="r" b="b"/>
              <a:pathLst>
                <a:path w="7561580" h="24129">
                  <a:moveTo>
                    <a:pt x="7561262" y="0"/>
                  </a:moveTo>
                  <a:lnTo>
                    <a:pt x="0" y="0"/>
                  </a:lnTo>
                  <a:lnTo>
                    <a:pt x="0" y="11112"/>
                  </a:lnTo>
                  <a:lnTo>
                    <a:pt x="0" y="12700"/>
                  </a:lnTo>
                  <a:lnTo>
                    <a:pt x="0" y="23812"/>
                  </a:lnTo>
                  <a:lnTo>
                    <a:pt x="7561262" y="23812"/>
                  </a:lnTo>
                  <a:lnTo>
                    <a:pt x="7561262" y="12700"/>
                  </a:lnTo>
                  <a:lnTo>
                    <a:pt x="7561262" y="11112"/>
                  </a:lnTo>
                  <a:lnTo>
                    <a:pt x="7561262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3970304" y="3772497"/>
          <a:ext cx="3343910" cy="1838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92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81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501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白色或淡黄色粉末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501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85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1.25±0.05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85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920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6.0-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7.0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920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水溶性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85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可溶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85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8" name="object 18"/>
          <p:cNvSpPr txBox="1"/>
          <p:nvPr/>
        </p:nvSpPr>
        <p:spPr>
          <a:xfrm>
            <a:off x="550485" y="481561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96832" y="7128192"/>
            <a:ext cx="4060736" cy="14852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369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期：24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6675" y="5529502"/>
            <a:ext cx="3689328" cy="10236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推荐温度（BHCT）：30-230℃（86-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446℉）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推荐加量（BWOC）：0.6-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2.5%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17525" y="765175"/>
            <a:ext cx="1470660" cy="100520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253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36703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C-FL80S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8" y="5718552"/>
            <a:ext cx="7515156" cy="3899475"/>
            <a:chOff x="-1523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19571"/>
              <a:ext cx="7514844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1523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987679" y="766434"/>
            <a:ext cx="3096343" cy="1007564"/>
          </a:xfrm>
          <a:custGeom>
            <a:avLst/>
            <a:gdLst/>
            <a:ahLst/>
            <a:cxnLst/>
            <a:rect l="l" t="t" r="r" b="b"/>
            <a:pathLst>
              <a:path w="3096895" h="1007744">
                <a:moveTo>
                  <a:pt x="3096768" y="1007363"/>
                </a:moveTo>
                <a:lnTo>
                  <a:pt x="0" y="1007363"/>
                </a:lnTo>
                <a:lnTo>
                  <a:pt x="0" y="0"/>
                </a:lnTo>
                <a:lnTo>
                  <a:pt x="3096768" y="0"/>
                </a:lnTo>
                <a:lnTo>
                  <a:pt x="3096768" y="1007363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079610" y="1139062"/>
            <a:ext cx="2925559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LOSS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245" y="2458281"/>
            <a:ext cx="3667107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C-FL80S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solid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C-FL80L,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kind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additive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slurry.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5206" y="3783277"/>
            <a:ext cx="3256335" cy="140017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400">
              <a:latin typeface="Arial" panose="020B0604020202020204"/>
              <a:cs typeface="Arial" panose="020B0604020202020204"/>
            </a:endParaRPr>
          </a:p>
          <a:p>
            <a:pPr marL="307975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975" algn="l"/>
                <a:tab pos="30861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7975" marR="508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975" algn="l"/>
                <a:tab pos="30861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salt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07975" marR="401955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07975" algn="l"/>
                <a:tab pos="30861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Asists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slurries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stability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and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rheology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3828939" y="1610047"/>
            <a:ext cx="1176445" cy="13525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14" name="object 14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45184" y="11036"/>
                  </a:lnTo>
                  <a:lnTo>
                    <a:pt x="7545184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7" name="object 17"/>
          <p:cNvSpPr txBox="1"/>
          <p:nvPr/>
        </p:nvSpPr>
        <p:spPr>
          <a:xfrm>
            <a:off x="605148" y="5995203"/>
            <a:ext cx="4201046" cy="854710"/>
          </a:xfrm>
          <a:prstGeom prst="rect">
            <a:avLst/>
          </a:prstGeom>
        </p:spPr>
        <p:txBody>
          <a:bodyPr vert="horz" wrap="square" lIns="0" tIns="14157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77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86-</a:t>
            </a:r>
            <a:r>
              <a:rPr sz="1200" dirty="0">
                <a:latin typeface="Arial" panose="020B0604020202020204"/>
                <a:cs typeface="Arial" panose="020B0604020202020204"/>
              </a:rPr>
              <a:t>446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2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(30-230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0.6-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2.5%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05212" y="7276885"/>
            <a:ext cx="6313950" cy="1408430"/>
          </a:xfrm>
          <a:prstGeom prst="rect">
            <a:avLst/>
          </a:prstGeom>
        </p:spPr>
        <p:txBody>
          <a:bodyPr vert="horz" wrap="square" lIns="0" tIns="14157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8450" indent="-286385">
              <a:lnSpc>
                <a:spcPct val="100000"/>
              </a:lnSpc>
              <a:spcBef>
                <a:spcPts val="76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845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kg/sx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lb/sx)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8450" marR="508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845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24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17525" y="766445"/>
            <a:ext cx="1470025" cy="100711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507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2150">
              <a:latin typeface="Times New Roman" panose="02020603050405020304"/>
              <a:cs typeface="Times New Roman" panose="02020603050405020304"/>
            </a:endParaRPr>
          </a:p>
          <a:p>
            <a:pPr marL="356235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C-FL80S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4333967" y="3754212"/>
          <a:ext cx="2884805" cy="2164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0350"/>
                <a:gridCol w="1354455"/>
              </a:tblGrid>
              <a:tr h="508635">
                <a:tc gridSpan="2">
                  <a:txBody>
                    <a:bodyPr/>
                    <a:lstStyle/>
                    <a:p>
                      <a:pPr marL="80391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237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924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031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492125" marR="128270" indent="-35560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White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or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yellowish power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203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1.25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509270" marR="256540" indent="-244475">
                        <a:lnSpc>
                          <a:spcPct val="150000"/>
                        </a:lnSpc>
                        <a:spcBef>
                          <a:spcPts val="20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(1%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 aqueous solution)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2602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3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6.0-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7.0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90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Solubility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in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water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2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Soluble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76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1865</Words>
  <Application>WPS 演示</Application>
  <PresentationFormat>自定义</PresentationFormat>
  <Paragraphs>119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黑体</vt:lpstr>
      <vt:lpstr>Times New Roman</vt:lpstr>
      <vt:lpstr>Wingdings</vt:lpstr>
      <vt:lpstr>Impact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197</cp:revision>
  <dcterms:created xsi:type="dcterms:W3CDTF">2017-02-16T09:46:00Z</dcterms:created>
  <dcterms:modified xsi:type="dcterms:W3CDTF">2024-10-17T07:48:40Z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