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312" r:id="rId3"/>
    <p:sldId id="311" r:id="rId4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黑体+Arial/表格居中" id="{C792F890-D46E-495E-A3C8-B70F969C80CA}">
          <p14:sldIdLst>
            <p14:sldId id="312"/>
            <p14:sldId id="31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5C2"/>
    <a:srgbClr val="DD0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94" autoAdjust="0"/>
    <p:restoredTop sz="94660"/>
  </p:normalViewPr>
  <p:slideViewPr>
    <p:cSldViewPr snapToGrid="0">
      <p:cViewPr varScale="1">
        <p:scale>
          <a:sx n="70" d="100"/>
          <a:sy n="70" d="100"/>
        </p:scale>
        <p:origin x="3006" y="66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B93A4-626E-4E99-AE60-E919648C58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451" y="3314363"/>
            <a:ext cx="6431123" cy="22452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904" y="5987237"/>
            <a:ext cx="5296219" cy="2672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301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6503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301" y="427660"/>
            <a:ext cx="6809425" cy="1710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301" y="2459044"/>
            <a:ext cx="6809425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08896" y="10465634"/>
            <a:ext cx="545084" cy="1402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301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7540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hyperlink" Target="mailto:zhangxd11@cosl.com.cn" TargetMode="External"/><Relationship Id="rId3" Type="http://schemas.openxmlformats.org/officeDocument/2006/relationships/hyperlink" Target="http://www.cosl.com.cn/" TargetMode="Externa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hyperlink" Target="mailto:zhangxd11@cosl.com.cn" TargetMode="External"/><Relationship Id="rId3" Type="http://schemas.openxmlformats.org/officeDocument/2006/relationships/hyperlink" Target="http://www.cosl.com.cn/" TargetMode="Externa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3592" y="5704839"/>
            <a:ext cx="7515156" cy="3899475"/>
            <a:chOff x="21335" y="5705855"/>
            <a:chExt cx="7516495" cy="3900170"/>
          </a:xfrm>
        </p:grpSpPr>
        <p:pic>
          <p:nvPicPr>
            <p:cNvPr id="3" name="object 3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21335" y="5705855"/>
              <a:ext cx="7516368" cy="389991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21335" y="6128003"/>
              <a:ext cx="7516495" cy="3476625"/>
            </a:xfrm>
            <a:custGeom>
              <a:avLst/>
              <a:gdLst/>
              <a:ahLst/>
              <a:cxnLst/>
              <a:rect l="l" t="t" r="r" b="b"/>
              <a:pathLst>
                <a:path w="7516495" h="3476625">
                  <a:moveTo>
                    <a:pt x="7516368" y="3476244"/>
                  </a:moveTo>
                  <a:lnTo>
                    <a:pt x="0" y="3476244"/>
                  </a:lnTo>
                  <a:lnTo>
                    <a:pt x="0" y="0"/>
                  </a:lnTo>
                  <a:lnTo>
                    <a:pt x="7516368" y="0"/>
                  </a:lnTo>
                  <a:lnTo>
                    <a:pt x="7516368" y="3476244"/>
                  </a:lnTo>
                  <a:close/>
                </a:path>
              </a:pathLst>
            </a:custGeom>
            <a:solidFill>
              <a:srgbClr val="FFFFFF">
                <a:alpha val="568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517525" y="766445"/>
            <a:ext cx="1740535" cy="978535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3809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endParaRPr sz="2500">
              <a:latin typeface="Times New Roman" panose="02020603050405020304"/>
              <a:cs typeface="Times New Roman" panose="02020603050405020304"/>
            </a:endParaRPr>
          </a:p>
          <a:p>
            <a:pPr marL="486410">
              <a:lnSpc>
                <a:spcPct val="100000"/>
              </a:lnSpc>
            </a:pPr>
            <a:r>
              <a:rPr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C-</a:t>
            </a:r>
            <a:r>
              <a:rPr spc="-2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F45L</a:t>
            </a:r>
            <a:endParaRPr>
              <a:latin typeface="Impact" panose="020B0806030902050204"/>
              <a:cs typeface="Impact" panose="020B0806030902050204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261950" y="766434"/>
            <a:ext cx="2816358" cy="987425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634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"/>
              </a:spcBef>
            </a:pPr>
            <a:endParaRPr sz="2400">
              <a:latin typeface="Times New Roman" panose="02020603050405020304"/>
              <a:cs typeface="Times New Roman" panose="02020603050405020304"/>
            </a:endParaRPr>
          </a:p>
          <a:p>
            <a:pPr marL="610235">
              <a:lnSpc>
                <a:spcPct val="100000"/>
              </a:lnSpc>
              <a:spcBef>
                <a:spcPts val="5"/>
              </a:spcBef>
            </a:pPr>
            <a:r>
              <a:rPr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油井水泥分散剂</a:t>
            </a:r>
            <a:endParaRPr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1771015">
              <a:lnSpc>
                <a:spcPct val="100000"/>
              </a:lnSpc>
            </a:pPr>
            <a:r>
              <a:rPr sz="800" b="1" spc="-3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发布日期： </a:t>
            </a:r>
            <a:r>
              <a:rPr sz="800" b="1" spc="-10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</a:rPr>
              <a:t>10</a:t>
            </a:r>
            <a:endParaRPr sz="8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95245" y="2315634"/>
            <a:ext cx="3581397" cy="57023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95"/>
              </a:spcBef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C-F45L</a:t>
            </a: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是一种水泥分散剂，可用于降低水泥浆粘度，改善水泥浆的流变性能。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418430" y="9348619"/>
            <a:ext cx="1702132" cy="34861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683260">
              <a:lnSpc>
                <a:spcPts val="131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3"/>
              </a:rPr>
              <a:t>www.cosl.com.cn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L="12700">
              <a:lnSpc>
                <a:spcPts val="1310"/>
              </a:lnSpc>
            </a:pPr>
            <a:r>
              <a:rPr sz="1100" spc="-15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中海油田服务股份有限公司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720054" y="9678760"/>
            <a:ext cx="2400507" cy="47688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ts val="116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河北省廊坊市三河燕郊行宫西大街</a:t>
            </a: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81</a:t>
            </a:r>
            <a:r>
              <a:rPr sz="1100" spc="-5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号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R="5080" algn="r">
              <a:lnSpc>
                <a:spcPts val="115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4"/>
              </a:rPr>
              <a:t>zhangxd11@cosl.com.cn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R="5080" algn="r">
              <a:lnSpc>
                <a:spcPts val="131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+86-10-</a:t>
            </a:r>
            <a:r>
              <a:rPr sz="110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8452</a:t>
            </a:r>
            <a:r>
              <a:rPr sz="1100" spc="15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1100" spc="-2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2344</a:t>
            </a:r>
            <a:endParaRPr sz="11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531565" y="9361203"/>
            <a:ext cx="3917887" cy="760594"/>
          </a:xfrm>
          <a:custGeom>
            <a:avLst/>
            <a:gdLst/>
            <a:ahLst/>
            <a:cxnLst/>
            <a:rect l="l" t="t" r="r" b="b"/>
            <a:pathLst>
              <a:path w="3918585" h="760729">
                <a:moveTo>
                  <a:pt x="3914203" y="760133"/>
                </a:moveTo>
                <a:lnTo>
                  <a:pt x="3809" y="760133"/>
                </a:lnTo>
                <a:lnTo>
                  <a:pt x="2362" y="759853"/>
                </a:lnTo>
                <a:lnTo>
                  <a:pt x="1117" y="759028"/>
                </a:lnTo>
                <a:lnTo>
                  <a:pt x="292" y="757783"/>
                </a:lnTo>
                <a:lnTo>
                  <a:pt x="0" y="756323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19"/>
                </a:lnTo>
                <a:lnTo>
                  <a:pt x="7619" y="7619"/>
                </a:lnTo>
                <a:lnTo>
                  <a:pt x="7619" y="752513"/>
                </a:lnTo>
                <a:lnTo>
                  <a:pt x="3809" y="752513"/>
                </a:lnTo>
                <a:lnTo>
                  <a:pt x="7619" y="756323"/>
                </a:lnTo>
                <a:lnTo>
                  <a:pt x="3918013" y="756323"/>
                </a:lnTo>
                <a:lnTo>
                  <a:pt x="3917721" y="757783"/>
                </a:lnTo>
                <a:lnTo>
                  <a:pt x="3916895" y="759028"/>
                </a:lnTo>
                <a:lnTo>
                  <a:pt x="3915664" y="759853"/>
                </a:lnTo>
                <a:lnTo>
                  <a:pt x="3914203" y="760133"/>
                </a:lnTo>
                <a:close/>
              </a:path>
              <a:path w="3918585" h="760729">
                <a:moveTo>
                  <a:pt x="7619" y="7619"/>
                </a:moveTo>
                <a:lnTo>
                  <a:pt x="3809" y="7619"/>
                </a:lnTo>
                <a:lnTo>
                  <a:pt x="7619" y="3809"/>
                </a:lnTo>
                <a:lnTo>
                  <a:pt x="7619" y="7619"/>
                </a:lnTo>
                <a:close/>
              </a:path>
              <a:path w="3918585" h="760729">
                <a:moveTo>
                  <a:pt x="3910393" y="7619"/>
                </a:moveTo>
                <a:lnTo>
                  <a:pt x="7619" y="7619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19"/>
                </a:lnTo>
                <a:close/>
              </a:path>
              <a:path w="3918585" h="760729">
                <a:moveTo>
                  <a:pt x="3910393" y="756323"/>
                </a:moveTo>
                <a:lnTo>
                  <a:pt x="3910393" y="3809"/>
                </a:lnTo>
                <a:lnTo>
                  <a:pt x="3914203" y="7619"/>
                </a:lnTo>
                <a:lnTo>
                  <a:pt x="3918013" y="7619"/>
                </a:lnTo>
                <a:lnTo>
                  <a:pt x="3918013" y="752513"/>
                </a:lnTo>
                <a:lnTo>
                  <a:pt x="3914203" y="752513"/>
                </a:lnTo>
                <a:lnTo>
                  <a:pt x="3910393" y="756323"/>
                </a:lnTo>
                <a:close/>
              </a:path>
              <a:path w="3918585" h="760729">
                <a:moveTo>
                  <a:pt x="3918013" y="7619"/>
                </a:moveTo>
                <a:lnTo>
                  <a:pt x="3914203" y="7619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19"/>
                </a:lnTo>
                <a:close/>
              </a:path>
              <a:path w="3918585" h="760729">
                <a:moveTo>
                  <a:pt x="7619" y="756323"/>
                </a:moveTo>
                <a:lnTo>
                  <a:pt x="3809" y="752513"/>
                </a:lnTo>
                <a:lnTo>
                  <a:pt x="7619" y="752513"/>
                </a:lnTo>
                <a:lnTo>
                  <a:pt x="7619" y="756323"/>
                </a:lnTo>
                <a:close/>
              </a:path>
              <a:path w="3918585" h="760729">
                <a:moveTo>
                  <a:pt x="3910393" y="756323"/>
                </a:moveTo>
                <a:lnTo>
                  <a:pt x="7619" y="756323"/>
                </a:lnTo>
                <a:lnTo>
                  <a:pt x="7619" y="752513"/>
                </a:lnTo>
                <a:lnTo>
                  <a:pt x="3910393" y="752513"/>
                </a:lnTo>
                <a:lnTo>
                  <a:pt x="3910393" y="756323"/>
                </a:lnTo>
                <a:close/>
              </a:path>
              <a:path w="3918585" h="760729">
                <a:moveTo>
                  <a:pt x="3918013" y="756323"/>
                </a:moveTo>
                <a:lnTo>
                  <a:pt x="3910393" y="756323"/>
                </a:lnTo>
                <a:lnTo>
                  <a:pt x="3914203" y="752513"/>
                </a:lnTo>
                <a:lnTo>
                  <a:pt x="3918013" y="752513"/>
                </a:lnTo>
                <a:lnTo>
                  <a:pt x="3918013" y="75632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614101" y="9430406"/>
            <a:ext cx="3874714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10" dirty="0">
                <a:latin typeface="黑体" panose="02010609060101010101" pitchFamily="49" charset="-122"/>
                <a:cs typeface="黑体" panose="02010609060101010101" pitchFamily="49" charset="-122"/>
              </a:rPr>
              <a:t>本信息仅供参考，</a:t>
            </a:r>
            <a:r>
              <a:rPr sz="1100" spc="-10" dirty="0">
                <a:latin typeface="Times New Roman" panose="02020603050405020304"/>
                <a:cs typeface="Times New Roman" panose="02020603050405020304"/>
              </a:rPr>
              <a:t>COSL</a:t>
            </a: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对该部分的信息不做任何担保和保证。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14101" y="9599413"/>
            <a:ext cx="3657583" cy="45148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100"/>
              </a:spcBef>
            </a:pP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所有涉及到的产品和质量保障应遵守销售条款。本文件中的内容不具法律效应，也不是有效的法律建议。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1436" y="10323806"/>
            <a:ext cx="7558962" cy="48886"/>
            <a:chOff x="-825" y="10325645"/>
            <a:chExt cx="7560309" cy="48895"/>
          </a:xfrm>
        </p:grpSpPr>
        <p:sp>
          <p:nvSpPr>
            <p:cNvPr id="16" name="object 16"/>
            <p:cNvSpPr/>
            <p:nvPr/>
          </p:nvSpPr>
          <p:spPr>
            <a:xfrm>
              <a:off x="-825" y="10361650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-825" y="10325645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18" name="object 18"/>
          <p:cNvGraphicFramePr>
            <a:graphicFrameLocks noGrp="1"/>
          </p:cNvGraphicFramePr>
          <p:nvPr/>
        </p:nvGraphicFramePr>
        <p:xfrm>
          <a:off x="3861395" y="3499749"/>
          <a:ext cx="3343910" cy="18383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03400"/>
                <a:gridCol w="1540510"/>
              </a:tblGrid>
              <a:tr h="509270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80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理化性</a:t>
                      </a:r>
                      <a:r>
                        <a:rPr sz="1600" b="1" spc="-6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能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117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31813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外观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5015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浅黄至浅红色液体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5015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359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气味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8567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轻微刺激性气味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8567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378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5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密度, </a:t>
                      </a: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g/cm</a:t>
                      </a:r>
                      <a:r>
                        <a:rPr sz="1125" spc="-15" baseline="220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3</a:t>
                      </a:r>
                      <a:endParaRPr sz="1125" baseline="220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9202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5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1.05±0.02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9202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3718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pH</a:t>
                      </a:r>
                      <a:r>
                        <a:rPr sz="1200" spc="-5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值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8567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6.0-</a:t>
                      </a: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7.0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8567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23" name="object 23"/>
          <p:cNvSpPr txBox="1">
            <a:spLocks noGrp="1"/>
          </p:cNvSpPr>
          <p:nvPr>
            <p:ph type="ftr" sz="quarter" idx="5"/>
          </p:nvPr>
        </p:nvSpPr>
        <p:spPr>
          <a:xfrm>
            <a:off x="3508896" y="10465634"/>
            <a:ext cx="545084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9" name="object 19"/>
          <p:cNvSpPr txBox="1"/>
          <p:nvPr/>
        </p:nvSpPr>
        <p:spPr>
          <a:xfrm>
            <a:off x="550358" y="481218"/>
            <a:ext cx="919951" cy="22796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技术说明</a:t>
            </a:r>
            <a:r>
              <a:rPr sz="1400" b="1" spc="-5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书</a:t>
            </a:r>
            <a:endParaRPr sz="1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73747" y="5145085"/>
            <a:ext cx="3689328" cy="1023620"/>
          </a:xfrm>
          <a:prstGeom prst="rect">
            <a:avLst/>
          </a:prstGeom>
        </p:spPr>
        <p:txBody>
          <a:bodyPr vert="horz" wrap="square" lIns="0" tIns="154912" rIns="0" bIns="0" rtlCol="0">
            <a:spAutoFit/>
          </a:bodyPr>
          <a:lstStyle/>
          <a:p>
            <a:pPr marL="14605">
              <a:lnSpc>
                <a:spcPct val="100000"/>
              </a:lnSpc>
              <a:spcBef>
                <a:spcPts val="1220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应用范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围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297815" indent="-285115">
              <a:lnSpc>
                <a:spcPct val="10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推荐温度（BHCT）：30-150℃（86-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302℉）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2978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推荐加量（BWOC）：0.5-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2.0%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66141" y="3596023"/>
            <a:ext cx="1916089" cy="116078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主要特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性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02260" indent="-286385">
              <a:lnSpc>
                <a:spcPct val="100000"/>
              </a:lnSpc>
              <a:spcBef>
                <a:spcPts val="100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2260" algn="l"/>
                <a:tab pos="302895" algn="l"/>
              </a:tabLst>
            </a:pP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有效改善流变性能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226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2260" algn="l"/>
                <a:tab pos="302895" algn="l"/>
              </a:tabLst>
            </a:pP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对稠化时间影响小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226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2260" algn="l"/>
                <a:tab pos="30289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淡水或盐水配浆均可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58611" y="6847699"/>
            <a:ext cx="4054388" cy="149923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包装储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运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2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0734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07340" algn="l"/>
                <a:tab pos="30797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包装要求：塑料桶或按用户要求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734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7340" algn="l"/>
                <a:tab pos="307975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包装规格：1000L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/桶或按用户要求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734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7340" algn="l"/>
                <a:tab pos="30797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贮存条件：贮存在干燥通风处，远离热源、火源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734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7340" algn="l"/>
                <a:tab pos="307975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保 质 期：12</a:t>
            </a:r>
            <a:r>
              <a:rPr sz="1400" spc="-30" dirty="0">
                <a:latin typeface="黑体" panose="02010609060101010101" pitchFamily="49" charset="-122"/>
                <a:cs typeface="黑体" panose="02010609060101010101" pitchFamily="49" charset="-122"/>
              </a:rPr>
              <a:t>个月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0545" y="5718552"/>
            <a:ext cx="7515156" cy="3899475"/>
            <a:chOff x="18288" y="5719571"/>
            <a:chExt cx="7516495" cy="3900170"/>
          </a:xfrm>
        </p:grpSpPr>
        <p:pic>
          <p:nvPicPr>
            <p:cNvPr id="3" name="object 3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18288" y="5719571"/>
              <a:ext cx="7516368" cy="389991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8288" y="6141719"/>
              <a:ext cx="7516495" cy="3476625"/>
            </a:xfrm>
            <a:custGeom>
              <a:avLst/>
              <a:gdLst/>
              <a:ahLst/>
              <a:cxnLst/>
              <a:rect l="l" t="t" r="r" b="b"/>
              <a:pathLst>
                <a:path w="7516495" h="3476625">
                  <a:moveTo>
                    <a:pt x="7516368" y="3476244"/>
                  </a:moveTo>
                  <a:lnTo>
                    <a:pt x="0" y="3476244"/>
                  </a:lnTo>
                  <a:lnTo>
                    <a:pt x="0" y="0"/>
                  </a:lnTo>
                  <a:lnTo>
                    <a:pt x="7516368" y="0"/>
                  </a:lnTo>
                  <a:lnTo>
                    <a:pt x="7516368" y="3476244"/>
                  </a:lnTo>
                  <a:close/>
                </a:path>
              </a:pathLst>
            </a:custGeom>
            <a:solidFill>
              <a:srgbClr val="FFFFFF">
                <a:alpha val="568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517525" y="766445"/>
            <a:ext cx="1437640" cy="993140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634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5"/>
              </a:spcBef>
            </a:pPr>
            <a:endParaRPr sz="2300">
              <a:latin typeface="Times New Roman" panose="02020603050405020304"/>
              <a:cs typeface="Times New Roman" panose="02020603050405020304"/>
            </a:endParaRPr>
          </a:p>
          <a:p>
            <a:pPr marL="337820">
              <a:lnSpc>
                <a:spcPct val="100000"/>
              </a:lnSpc>
            </a:pPr>
            <a:r>
              <a:rPr sz="2000"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C-</a:t>
            </a:r>
            <a:r>
              <a:rPr sz="2000" spc="-2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F45L</a:t>
            </a:r>
            <a:endParaRPr sz="2000">
              <a:latin typeface="Impact" panose="020B0806030902050204"/>
              <a:cs typeface="Impact" panose="020B0806030902050204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983108" y="766434"/>
            <a:ext cx="3095074" cy="992505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400">
              <a:latin typeface="Times New Roman" panose="02020603050405020304"/>
              <a:cs typeface="Times New Roman" panose="02020603050405020304"/>
            </a:endParaRPr>
          </a:p>
          <a:p>
            <a:pPr marL="403225">
              <a:lnSpc>
                <a:spcPct val="100000"/>
              </a:lnSpc>
              <a:spcBef>
                <a:spcPts val="1205"/>
              </a:spcBef>
            </a:pP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OIL</a:t>
            </a:r>
            <a:r>
              <a:rPr sz="1400" spc="-2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WELL</a:t>
            </a:r>
            <a:r>
              <a:rPr sz="1400" spc="-2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CEMENT</a:t>
            </a:r>
            <a:r>
              <a:rPr sz="1400" spc="-2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DISPERSANT</a:t>
            </a:r>
            <a:endParaRPr sz="1400">
              <a:latin typeface="Calibri" panose="020F0502020204030204"/>
              <a:cs typeface="Calibri" panose="020F0502020204030204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>
              <a:latin typeface="Calibri" panose="020F0502020204030204"/>
              <a:cs typeface="Calibri" panose="020F0502020204030204"/>
            </a:endParaRPr>
          </a:p>
          <a:p>
            <a:pPr marL="1845945">
              <a:lnSpc>
                <a:spcPct val="100000"/>
              </a:lnSpc>
            </a:pPr>
            <a:r>
              <a:rPr sz="800" b="1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Date</a:t>
            </a:r>
            <a:r>
              <a:rPr sz="800" b="1" spc="2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issued</a:t>
            </a:r>
            <a:r>
              <a:rPr sz="800" b="1"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sz="800" b="1" spc="-15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10</a:t>
            </a:r>
            <a:endParaRPr sz="8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95245" y="2432949"/>
            <a:ext cx="3774402" cy="56578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200" spc="-10" dirty="0">
                <a:latin typeface="Arial" panose="020B0604020202020204"/>
                <a:cs typeface="Arial" panose="020B0604020202020204"/>
              </a:rPr>
              <a:t>C-</a:t>
            </a:r>
            <a:r>
              <a:rPr sz="1200" dirty="0">
                <a:latin typeface="Arial" panose="020B0604020202020204"/>
                <a:cs typeface="Arial" panose="020B0604020202020204"/>
              </a:rPr>
              <a:t>F45L</a:t>
            </a:r>
            <a:r>
              <a:rPr sz="1200" spc="-7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cement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dispersant,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which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used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to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reduce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2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apparent</a:t>
            </a:r>
            <a:r>
              <a:rPr sz="1200" spc="24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50" dirty="0">
                <a:latin typeface="Arial" panose="020B0604020202020204"/>
                <a:cs typeface="Arial" panose="020B0604020202020204"/>
              </a:rPr>
              <a:t>viscosity</a:t>
            </a:r>
            <a:r>
              <a:rPr sz="1200" spc="24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23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45" dirty="0">
                <a:latin typeface="Arial" panose="020B0604020202020204"/>
                <a:cs typeface="Arial" panose="020B0604020202020204"/>
              </a:rPr>
              <a:t>improve</a:t>
            </a:r>
            <a:r>
              <a:rPr sz="1200" spc="2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24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40" dirty="0">
                <a:latin typeface="Arial" panose="020B0604020202020204"/>
                <a:cs typeface="Arial" panose="020B0604020202020204"/>
              </a:rPr>
              <a:t>rheological </a:t>
            </a:r>
            <a:r>
              <a:rPr sz="1200" dirty="0">
                <a:latin typeface="Arial" panose="020B0604020202020204"/>
                <a:cs typeface="Arial" panose="020B0604020202020204"/>
              </a:rPr>
              <a:t>properties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cement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slurries.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426809" y="9613888"/>
            <a:ext cx="3917887" cy="530765"/>
          </a:xfrm>
          <a:custGeom>
            <a:avLst/>
            <a:gdLst/>
            <a:ahLst/>
            <a:cxnLst/>
            <a:rect l="l" t="t" r="r" b="b"/>
            <a:pathLst>
              <a:path w="3918585" h="530859">
                <a:moveTo>
                  <a:pt x="3914203" y="530847"/>
                </a:moveTo>
                <a:lnTo>
                  <a:pt x="3809" y="530847"/>
                </a:lnTo>
                <a:lnTo>
                  <a:pt x="2362" y="530555"/>
                </a:lnTo>
                <a:lnTo>
                  <a:pt x="1117" y="529729"/>
                </a:lnTo>
                <a:lnTo>
                  <a:pt x="292" y="528497"/>
                </a:lnTo>
                <a:lnTo>
                  <a:pt x="0" y="527037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20"/>
                </a:lnTo>
                <a:lnTo>
                  <a:pt x="7619" y="7620"/>
                </a:lnTo>
                <a:lnTo>
                  <a:pt x="7619" y="523227"/>
                </a:lnTo>
                <a:lnTo>
                  <a:pt x="3809" y="523227"/>
                </a:lnTo>
                <a:lnTo>
                  <a:pt x="7619" y="527037"/>
                </a:lnTo>
                <a:lnTo>
                  <a:pt x="3918013" y="527037"/>
                </a:lnTo>
                <a:lnTo>
                  <a:pt x="3917721" y="528497"/>
                </a:lnTo>
                <a:lnTo>
                  <a:pt x="3916895" y="529729"/>
                </a:lnTo>
                <a:lnTo>
                  <a:pt x="3915664" y="530555"/>
                </a:lnTo>
                <a:lnTo>
                  <a:pt x="3914203" y="530847"/>
                </a:lnTo>
                <a:close/>
              </a:path>
              <a:path w="3918585" h="530859">
                <a:moveTo>
                  <a:pt x="7619" y="7620"/>
                </a:moveTo>
                <a:lnTo>
                  <a:pt x="3809" y="7620"/>
                </a:lnTo>
                <a:lnTo>
                  <a:pt x="7619" y="3809"/>
                </a:lnTo>
                <a:lnTo>
                  <a:pt x="7619" y="7620"/>
                </a:lnTo>
                <a:close/>
              </a:path>
              <a:path w="3918585" h="530859">
                <a:moveTo>
                  <a:pt x="3910393" y="7620"/>
                </a:moveTo>
                <a:lnTo>
                  <a:pt x="7619" y="7620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20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3910393" y="3809"/>
                </a:lnTo>
                <a:lnTo>
                  <a:pt x="3914203" y="7620"/>
                </a:lnTo>
                <a:lnTo>
                  <a:pt x="3918013" y="7620"/>
                </a:lnTo>
                <a:lnTo>
                  <a:pt x="3918013" y="523227"/>
                </a:lnTo>
                <a:lnTo>
                  <a:pt x="391420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7620"/>
                </a:moveTo>
                <a:lnTo>
                  <a:pt x="3914203" y="7620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20"/>
                </a:lnTo>
                <a:close/>
              </a:path>
              <a:path w="3918585" h="530859">
                <a:moveTo>
                  <a:pt x="7619" y="527037"/>
                </a:moveTo>
                <a:lnTo>
                  <a:pt x="3809" y="523227"/>
                </a:lnTo>
                <a:lnTo>
                  <a:pt x="7619" y="523227"/>
                </a:lnTo>
                <a:lnTo>
                  <a:pt x="7619" y="527037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7619" y="527037"/>
                </a:lnTo>
                <a:lnTo>
                  <a:pt x="7619" y="523227"/>
                </a:lnTo>
                <a:lnTo>
                  <a:pt x="391039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527037"/>
                </a:moveTo>
                <a:lnTo>
                  <a:pt x="3910393" y="527037"/>
                </a:lnTo>
                <a:lnTo>
                  <a:pt x="3914203" y="523227"/>
                </a:lnTo>
                <a:lnTo>
                  <a:pt x="3918013" y="523227"/>
                </a:lnTo>
                <a:lnTo>
                  <a:pt x="3918013" y="5270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1" name="object 11"/>
          <p:cNvGrpSpPr/>
          <p:nvPr/>
        </p:nvGrpSpPr>
        <p:grpSpPr>
          <a:xfrm>
            <a:off x="1436" y="10323806"/>
            <a:ext cx="7558962" cy="48886"/>
            <a:chOff x="-825" y="10325645"/>
            <a:chExt cx="7560309" cy="48895"/>
          </a:xfrm>
        </p:grpSpPr>
        <p:sp>
          <p:nvSpPr>
            <p:cNvPr id="12" name="object 12"/>
            <p:cNvSpPr/>
            <p:nvPr/>
          </p:nvSpPr>
          <p:spPr>
            <a:xfrm>
              <a:off x="-825" y="10361650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-825" y="10325645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512265" y="588513"/>
            <a:ext cx="1427861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Technical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Data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spc="-10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Sheet</a:t>
            </a:r>
            <a:endParaRPr sz="11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889884" y="9394643"/>
            <a:ext cx="1092005" cy="153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3"/>
              </a:rPr>
              <a:t>www.cosl.com.cn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783276" y="9559714"/>
            <a:ext cx="2198613" cy="743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Oilfield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Services</a:t>
            </a:r>
            <a:r>
              <a:rPr sz="1000" b="1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Limited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No.81,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Xinggong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West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Street,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Yanjiao,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Sanhe,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Hebei,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4"/>
              </a:rPr>
              <a:t>zhangxd11@cosl.com.cn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+86-10-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8452</a:t>
            </a:r>
            <a:r>
              <a:rPr sz="1000" spc="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2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2344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09535" y="9655147"/>
            <a:ext cx="3731864" cy="433705"/>
          </a:xfrm>
          <a:prstGeom prst="rect">
            <a:avLst/>
          </a:prstGeom>
        </p:spPr>
        <p:txBody>
          <a:bodyPr vert="horz" wrap="square" lIns="0" tIns="3809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30"/>
              </a:spcBef>
            </a:pP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supplied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solely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purposes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COSL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makes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no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either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expressed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implied,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with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respect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to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accuracy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use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data.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All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product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shall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governed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Standard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Terms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Sale.</a:t>
            </a:r>
            <a:endParaRPr sz="700">
              <a:latin typeface="Arial" panose="020B0604020202020204"/>
              <a:cs typeface="Arial" panose="020B0604020202020204"/>
            </a:endParaRPr>
          </a:p>
          <a:p>
            <a:pPr marL="12700">
              <a:lnSpc>
                <a:spcPct val="100000"/>
              </a:lnSpc>
            </a:pPr>
            <a:r>
              <a:rPr sz="700" dirty="0">
                <a:latin typeface="Arial" panose="020B0604020202020204"/>
                <a:cs typeface="Arial" panose="020B0604020202020204"/>
              </a:rPr>
              <a:t>Nothing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document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advice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substitute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competent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advice.</a:t>
            </a:r>
            <a:endParaRPr sz="7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ftr" sz="quarter" idx="5"/>
          </p:nvPr>
        </p:nvSpPr>
        <p:spPr>
          <a:xfrm>
            <a:off x="3508896" y="10465634"/>
            <a:ext cx="545084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5" name="object 15"/>
          <p:cNvSpPr txBox="1"/>
          <p:nvPr/>
        </p:nvSpPr>
        <p:spPr>
          <a:xfrm>
            <a:off x="570534" y="3847379"/>
            <a:ext cx="3660758" cy="989330"/>
          </a:xfrm>
          <a:prstGeom prst="rect">
            <a:avLst/>
          </a:prstGeom>
        </p:spPr>
        <p:txBody>
          <a:bodyPr vert="horz" wrap="square" lIns="0" tIns="113009" rIns="0" bIns="0" rtlCol="0">
            <a:spAutoFit/>
          </a:bodyPr>
          <a:lstStyle/>
          <a:p>
            <a:pPr marL="46355">
              <a:lnSpc>
                <a:spcPct val="100000"/>
              </a:lnSpc>
              <a:spcBef>
                <a:spcPts val="890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FEATURES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spcBef>
                <a:spcPts val="6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Effectively</a:t>
            </a:r>
            <a:r>
              <a:rPr sz="1200" spc="-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improves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rheological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behavior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Slight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effect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on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thickening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time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Suitable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for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mixing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with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salt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water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fresh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water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95245" y="7169648"/>
            <a:ext cx="6313315" cy="1274445"/>
          </a:xfrm>
          <a:prstGeom prst="rect">
            <a:avLst/>
          </a:prstGeom>
        </p:spPr>
        <p:txBody>
          <a:bodyPr vert="horz" wrap="square" lIns="0" tIns="65393" rIns="0" bIns="0" rtlCol="0">
            <a:spAutoFit/>
          </a:bodyPr>
          <a:lstStyle/>
          <a:p>
            <a:pPr marL="31750">
              <a:lnSpc>
                <a:spcPct val="100000"/>
              </a:lnSpc>
              <a:spcBef>
                <a:spcPts val="515"/>
              </a:spcBef>
            </a:pPr>
            <a:r>
              <a:rPr sz="1600" b="1" spc="-2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PACKAGE</a:t>
            </a:r>
            <a:r>
              <a:rPr sz="1600" b="1" spc="-4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&amp;</a:t>
            </a:r>
            <a:r>
              <a:rPr sz="1600" b="1" spc="-35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STORAGE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spcBef>
                <a:spcPts val="31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Specifications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packaging: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Plastic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drum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client’s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Packing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size: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1000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L/drum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client’s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marR="508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Storage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conditions: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Store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dry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area.</a:t>
            </a:r>
            <a:r>
              <a:rPr sz="1200" spc="-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Avoid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open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flame,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strong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oxidant,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high-temperature environment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Period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validity: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12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months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04590" y="5662770"/>
            <a:ext cx="4337547" cy="756920"/>
          </a:xfrm>
          <a:prstGeom prst="rect">
            <a:avLst/>
          </a:prstGeom>
        </p:spPr>
        <p:txBody>
          <a:bodyPr vert="horz" wrap="square" lIns="0" tIns="85709" rIns="0" bIns="0" rtlCol="0">
            <a:spAutoFit/>
          </a:bodyPr>
          <a:lstStyle/>
          <a:p>
            <a:pPr marL="42545">
              <a:lnSpc>
                <a:spcPct val="100000"/>
              </a:lnSpc>
              <a:spcBef>
                <a:spcPts val="675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APPLICATION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spcBef>
                <a:spcPts val="44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Recommended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temperature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(BHCT)</a:t>
            </a:r>
            <a:r>
              <a:rPr sz="1200" spc="-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86-</a:t>
            </a:r>
            <a:r>
              <a:rPr sz="1200" dirty="0">
                <a:latin typeface="Arial" panose="020B0604020202020204"/>
                <a:cs typeface="Arial" panose="020B0604020202020204"/>
              </a:rPr>
              <a:t>302</a:t>
            </a:r>
            <a:r>
              <a:rPr sz="1200" dirty="0">
                <a:latin typeface="MS UI Gothic" panose="020B0600070205080204" charset="-128"/>
                <a:cs typeface="MS UI Gothic" panose="020B0600070205080204" charset="-128"/>
              </a:rPr>
              <a:t>℉</a:t>
            </a:r>
            <a:r>
              <a:rPr sz="1200" spc="360" dirty="0">
                <a:latin typeface="MS UI Gothic" panose="020B0600070205080204" charset="-128"/>
                <a:cs typeface="MS UI Gothic" panose="020B0600070205080204" charset="-128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(30-150</a:t>
            </a:r>
            <a:r>
              <a:rPr sz="1200" spc="-10" dirty="0">
                <a:latin typeface="MS UI Gothic" panose="020B0600070205080204" charset="-128"/>
                <a:cs typeface="MS UI Gothic" panose="020B0600070205080204" charset="-128"/>
              </a:rPr>
              <a:t>℃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)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Recommended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dosage</a:t>
            </a:r>
            <a:r>
              <a:rPr sz="1200" spc="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(BWOC/gps):</a:t>
            </a:r>
            <a:r>
              <a:rPr sz="1200" spc="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0.5-2.0%/0.053-0.214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graphicFrame>
        <p:nvGraphicFramePr>
          <p:cNvPr id="18" name="object 18"/>
          <p:cNvGraphicFramePr>
            <a:graphicFrameLocks noGrp="1"/>
          </p:cNvGraphicFramePr>
          <p:nvPr/>
        </p:nvGraphicFramePr>
        <p:xfrm>
          <a:off x="4582562" y="3271190"/>
          <a:ext cx="2731770" cy="19462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19480"/>
                <a:gridCol w="1812290"/>
              </a:tblGrid>
              <a:tr h="551815">
                <a:tc gridSpan="2">
                  <a:txBody>
                    <a:bodyPr/>
                    <a:lstStyle/>
                    <a:p>
                      <a:pPr marL="727075">
                        <a:lnSpc>
                          <a:spcPct val="100000"/>
                        </a:lnSpc>
                        <a:spcBef>
                          <a:spcPts val="1060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 panose="020B0604020202020204"/>
                          <a:cs typeface="Arial" panose="020B0604020202020204"/>
                        </a:rPr>
                        <a:t>Specification</a:t>
                      </a:r>
                      <a:endParaRPr sz="16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3459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31559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8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Appearance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6158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85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Light</a:t>
                      </a:r>
                      <a:r>
                        <a:rPr sz="1050" spc="-2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yellow</a:t>
                      </a:r>
                      <a:r>
                        <a:rPr sz="1050" spc="-1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or</a:t>
                      </a:r>
                      <a:r>
                        <a:rPr sz="1050" spc="-1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red</a:t>
                      </a:r>
                      <a:r>
                        <a:rPr sz="1050" spc="-1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liquid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6158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35"/>
                        </a:spcBef>
                      </a:pPr>
                      <a:r>
                        <a:rPr sz="1050" spc="-20" dirty="0">
                          <a:latin typeface="Arial" panose="020B0604020202020204"/>
                          <a:cs typeface="Arial" panose="020B0604020202020204"/>
                        </a:rPr>
                        <a:t>Odor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06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35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Slightly</a:t>
                      </a:r>
                      <a:r>
                        <a:rPr sz="1050" spc="-3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irritating</a:t>
                      </a:r>
                      <a:r>
                        <a:rPr sz="1050" spc="-3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20" dirty="0">
                          <a:latin typeface="Arial" panose="020B0604020202020204"/>
                          <a:cs typeface="Arial" panose="020B0604020202020204"/>
                        </a:rPr>
                        <a:t>odor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06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410845">
                <a:tc>
                  <a:txBody>
                    <a:bodyPr/>
                    <a:lstStyle/>
                    <a:p>
                      <a:pPr marL="288925" marR="208915" indent="-72390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Density, g/cm</a:t>
                      </a:r>
                      <a:r>
                        <a:rPr sz="975" spc="-15" baseline="21000" dirty="0">
                          <a:latin typeface="Arial" panose="020B0604020202020204"/>
                          <a:cs typeface="Arial" panose="020B0604020202020204"/>
                        </a:rPr>
                        <a:t>3</a:t>
                      </a:r>
                      <a:endParaRPr sz="975" baseline="210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3936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40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1.05</a:t>
                      </a:r>
                      <a:r>
                        <a:rPr sz="105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±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0.02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19358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3464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35"/>
                        </a:spcBef>
                      </a:pP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pH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06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3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6.0-</a:t>
                      </a: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7.0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06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A000120150303A01PPBG</Template>
  <TotalTime>0</TotalTime>
  <Words>1810</Words>
  <Application>WPS 演示</Application>
  <PresentationFormat>自定义</PresentationFormat>
  <Paragraphs>117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5" baseType="lpstr">
      <vt:lpstr>Arial</vt:lpstr>
      <vt:lpstr>宋体</vt:lpstr>
      <vt:lpstr>Wingdings</vt:lpstr>
      <vt:lpstr>Arial</vt:lpstr>
      <vt:lpstr>Times New Roman</vt:lpstr>
      <vt:lpstr>Impact</vt:lpstr>
      <vt:lpstr>黑体</vt:lpstr>
      <vt:lpstr>Wingdings</vt:lpstr>
      <vt:lpstr>Calibri</vt:lpstr>
      <vt:lpstr>MS UI Gothic</vt:lpstr>
      <vt:lpstr>微软雅黑</vt:lpstr>
      <vt:lpstr>Arial Unicode MS</vt:lpstr>
      <vt:lpstr>1_Office Theme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莫天明/油化研究院/油田化学事业部/中海油服</dc:creator>
  <cp:lastModifiedBy>lingjt</cp:lastModifiedBy>
  <cp:revision>202</cp:revision>
  <dcterms:created xsi:type="dcterms:W3CDTF">2017-02-16T09:46:00Z</dcterms:created>
  <dcterms:modified xsi:type="dcterms:W3CDTF">2024-10-17T08:15:25Z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2052-11.8.2.12085</vt:lpwstr>
  </property>
  <property fmtid="{D5CDD505-2E9C-101B-9397-08002B2CF9AE}" pid="3" name="ICV">
    <vt:lpwstr>7E901C2E2EE94496924FD0768A0DE3B9</vt:lpwstr>
  </property>
</Properties>
</file>