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18" r:id="rId3"/>
    <p:sldId id="317" r:id="rId4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18"/>
            <p14:sldId id="31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3006" y="6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402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hyperlink" Target="mailto:zhangxd11@cosl.com.cn" TargetMode="External"/><Relationship Id="rId3" Type="http://schemas.openxmlformats.org/officeDocument/2006/relationships/hyperlink" Target="http://www.cosl.com.cn/" TargetMode="Externa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5116" y="5704839"/>
            <a:ext cx="7515156" cy="3899475"/>
            <a:chOff x="22859" y="5705855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22859" y="5705855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22859" y="6128003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/>
          <p:nvPr/>
        </p:nvSpPr>
        <p:spPr>
          <a:xfrm>
            <a:off x="1987679" y="764911"/>
            <a:ext cx="3096343" cy="1008835"/>
          </a:xfrm>
          <a:custGeom>
            <a:avLst/>
            <a:gdLst/>
            <a:ahLst/>
            <a:cxnLst/>
            <a:rect l="l" t="t" r="r" b="b"/>
            <a:pathLst>
              <a:path w="3096895" h="1009014">
                <a:moveTo>
                  <a:pt x="3096768" y="1008888"/>
                </a:moveTo>
                <a:lnTo>
                  <a:pt x="0" y="1008888"/>
                </a:lnTo>
                <a:lnTo>
                  <a:pt x="0" y="0"/>
                </a:lnTo>
                <a:lnTo>
                  <a:pt x="3096768" y="0"/>
                </a:lnTo>
                <a:lnTo>
                  <a:pt x="3096768" y="1008888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17525" y="765175"/>
            <a:ext cx="1470660" cy="100901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253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350">
              <a:latin typeface="Times New Roman" panose="02020603050405020304"/>
              <a:cs typeface="Times New Roman" panose="02020603050405020304"/>
            </a:endParaRPr>
          </a:p>
          <a:p>
            <a:pPr marL="389255">
              <a:lnSpc>
                <a:spcPct val="100000"/>
              </a:lnSpc>
            </a:pPr>
            <a:r>
              <a:rPr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</a:t>
            </a:r>
            <a:r>
              <a:rPr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S32S</a:t>
            </a:r>
            <a:endParaRPr>
              <a:latin typeface="Impact" panose="020B0806030902050204"/>
              <a:cs typeface="Impact" panose="020B0806030902050204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164632" y="1105972"/>
            <a:ext cx="698376" cy="28892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pc="-2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隔离液</a:t>
            </a:r>
            <a:endParaRPr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5245" y="2233658"/>
            <a:ext cx="3303315" cy="57023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95"/>
              </a:spcBef>
            </a:pP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C-S32S</a:t>
            </a:r>
            <a:r>
              <a:rPr sz="1400" spc="-5" dirty="0">
                <a:latin typeface="黑体" panose="02010609060101010101" pitchFamily="49" charset="-122"/>
                <a:cs typeface="黑体" panose="02010609060101010101" pitchFamily="49" charset="-122"/>
              </a:rPr>
              <a:t>是一种复合型隔离液，适用于水基</a:t>
            </a: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钻井液和油基钻井液的顶替。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31756" y="9360771"/>
            <a:ext cx="3917252" cy="759960"/>
          </a:xfrm>
          <a:custGeom>
            <a:avLst/>
            <a:gdLst/>
            <a:ahLst/>
            <a:cxnLst/>
            <a:rect l="l" t="t" r="r" b="b"/>
            <a:pathLst>
              <a:path w="3917950" h="760095">
                <a:moveTo>
                  <a:pt x="3913822" y="760094"/>
                </a:moveTo>
                <a:lnTo>
                  <a:pt x="3809" y="760094"/>
                </a:lnTo>
                <a:lnTo>
                  <a:pt x="2349" y="759802"/>
                </a:lnTo>
                <a:lnTo>
                  <a:pt x="1117" y="758977"/>
                </a:lnTo>
                <a:lnTo>
                  <a:pt x="292" y="757745"/>
                </a:lnTo>
                <a:lnTo>
                  <a:pt x="0" y="756284"/>
                </a:lnTo>
                <a:lnTo>
                  <a:pt x="0" y="3809"/>
                </a:lnTo>
                <a:lnTo>
                  <a:pt x="292" y="2349"/>
                </a:lnTo>
                <a:lnTo>
                  <a:pt x="1117" y="1117"/>
                </a:lnTo>
                <a:lnTo>
                  <a:pt x="2349" y="292"/>
                </a:lnTo>
                <a:lnTo>
                  <a:pt x="3809" y="0"/>
                </a:lnTo>
                <a:lnTo>
                  <a:pt x="3913822" y="0"/>
                </a:lnTo>
                <a:lnTo>
                  <a:pt x="3915283" y="292"/>
                </a:lnTo>
                <a:lnTo>
                  <a:pt x="3916514" y="1117"/>
                </a:lnTo>
                <a:lnTo>
                  <a:pt x="3917340" y="2349"/>
                </a:lnTo>
                <a:lnTo>
                  <a:pt x="3917632" y="3809"/>
                </a:lnTo>
                <a:lnTo>
                  <a:pt x="7619" y="3809"/>
                </a:lnTo>
                <a:lnTo>
                  <a:pt x="3809" y="7619"/>
                </a:lnTo>
                <a:lnTo>
                  <a:pt x="7619" y="7619"/>
                </a:lnTo>
                <a:lnTo>
                  <a:pt x="7619" y="752475"/>
                </a:lnTo>
                <a:lnTo>
                  <a:pt x="3809" y="752475"/>
                </a:lnTo>
                <a:lnTo>
                  <a:pt x="7619" y="756284"/>
                </a:lnTo>
                <a:lnTo>
                  <a:pt x="3917632" y="756284"/>
                </a:lnTo>
                <a:lnTo>
                  <a:pt x="3917340" y="757745"/>
                </a:lnTo>
                <a:lnTo>
                  <a:pt x="3916514" y="758977"/>
                </a:lnTo>
                <a:lnTo>
                  <a:pt x="3915283" y="759802"/>
                </a:lnTo>
                <a:lnTo>
                  <a:pt x="3913822" y="760094"/>
                </a:lnTo>
                <a:close/>
              </a:path>
              <a:path w="3917950" h="760095">
                <a:moveTo>
                  <a:pt x="7619" y="7619"/>
                </a:moveTo>
                <a:lnTo>
                  <a:pt x="3809" y="7619"/>
                </a:lnTo>
                <a:lnTo>
                  <a:pt x="7619" y="3809"/>
                </a:lnTo>
                <a:lnTo>
                  <a:pt x="7619" y="7619"/>
                </a:lnTo>
                <a:close/>
              </a:path>
              <a:path w="3917950" h="760095">
                <a:moveTo>
                  <a:pt x="3910012" y="7619"/>
                </a:moveTo>
                <a:lnTo>
                  <a:pt x="7619" y="7619"/>
                </a:lnTo>
                <a:lnTo>
                  <a:pt x="7619" y="3809"/>
                </a:lnTo>
                <a:lnTo>
                  <a:pt x="3910012" y="3809"/>
                </a:lnTo>
                <a:lnTo>
                  <a:pt x="3910012" y="7619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3910012" y="3809"/>
                </a:lnTo>
                <a:lnTo>
                  <a:pt x="3913822" y="7619"/>
                </a:lnTo>
                <a:lnTo>
                  <a:pt x="3917632" y="7619"/>
                </a:lnTo>
                <a:lnTo>
                  <a:pt x="3917632" y="752475"/>
                </a:lnTo>
                <a:lnTo>
                  <a:pt x="391382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619"/>
                </a:moveTo>
                <a:lnTo>
                  <a:pt x="3913822" y="7619"/>
                </a:lnTo>
                <a:lnTo>
                  <a:pt x="3910012" y="3809"/>
                </a:lnTo>
                <a:lnTo>
                  <a:pt x="3917632" y="3809"/>
                </a:lnTo>
                <a:lnTo>
                  <a:pt x="3917632" y="7619"/>
                </a:lnTo>
                <a:close/>
              </a:path>
              <a:path w="3917950" h="760095">
                <a:moveTo>
                  <a:pt x="7619" y="756284"/>
                </a:moveTo>
                <a:lnTo>
                  <a:pt x="3809" y="752475"/>
                </a:lnTo>
                <a:lnTo>
                  <a:pt x="7619" y="752475"/>
                </a:lnTo>
                <a:lnTo>
                  <a:pt x="7619" y="756284"/>
                </a:lnTo>
                <a:close/>
              </a:path>
              <a:path w="3917950" h="760095">
                <a:moveTo>
                  <a:pt x="3910012" y="756284"/>
                </a:moveTo>
                <a:lnTo>
                  <a:pt x="7619" y="756284"/>
                </a:lnTo>
                <a:lnTo>
                  <a:pt x="7619" y="752475"/>
                </a:lnTo>
                <a:lnTo>
                  <a:pt x="3910012" y="752475"/>
                </a:lnTo>
                <a:lnTo>
                  <a:pt x="3910012" y="756284"/>
                </a:lnTo>
                <a:close/>
              </a:path>
              <a:path w="3917950" h="760095">
                <a:moveTo>
                  <a:pt x="3917632" y="756284"/>
                </a:moveTo>
                <a:lnTo>
                  <a:pt x="3910012" y="756284"/>
                </a:lnTo>
                <a:lnTo>
                  <a:pt x="3913822" y="752475"/>
                </a:lnTo>
                <a:lnTo>
                  <a:pt x="3917632" y="752475"/>
                </a:lnTo>
                <a:lnTo>
                  <a:pt x="3917632" y="75628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614292" y="9429974"/>
            <a:ext cx="3874714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10" dirty="0">
                <a:latin typeface="黑体" panose="02010609060101010101" pitchFamily="49" charset="-122"/>
                <a:cs typeface="黑体" panose="02010609060101010101" pitchFamily="49" charset="-122"/>
              </a:rPr>
              <a:t>本信息仅供参考，</a:t>
            </a:r>
            <a:r>
              <a:rPr sz="1100" spc="-10" dirty="0">
                <a:latin typeface="Times New Roman" panose="02020603050405020304"/>
                <a:cs typeface="Times New Roman" panose="02020603050405020304"/>
              </a:rPr>
              <a:t>COSL</a:t>
            </a: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对该部分的信息不做任何担保和保证。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14292" y="9598981"/>
            <a:ext cx="3657583" cy="45148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sz="1100" spc="-15" dirty="0">
                <a:latin typeface="黑体" panose="02010609060101010101" pitchFamily="49" charset="-122"/>
                <a:cs typeface="黑体" panose="02010609060101010101" pitchFamily="49" charset="-122"/>
              </a:rPr>
              <a:t>所有涉及到的产品和质量保障应遵守销售条款。本文件中的内容不具法律效应，也不是有效的法律建议。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033474" y="1609119"/>
            <a:ext cx="972646" cy="13525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800" b="1" spc="-3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发布日期： 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674" y="10312150"/>
            <a:ext cx="7560233" cy="60314"/>
            <a:chOff x="-1587" y="10313987"/>
            <a:chExt cx="7561580" cy="60325"/>
          </a:xfrm>
        </p:grpSpPr>
        <p:sp>
          <p:nvSpPr>
            <p:cNvPr id="16" name="object 16"/>
            <p:cNvSpPr/>
            <p:nvPr/>
          </p:nvSpPr>
          <p:spPr>
            <a:xfrm>
              <a:off x="-1587" y="10361612"/>
              <a:ext cx="7561580" cy="12700"/>
            </a:xfrm>
            <a:custGeom>
              <a:avLst/>
              <a:gdLst/>
              <a:ahLst/>
              <a:cxnLst/>
              <a:rect l="l" t="t" r="r" b="b"/>
              <a:pathLst>
                <a:path w="7561580" h="12700">
                  <a:moveTo>
                    <a:pt x="7561262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1262" y="0"/>
                  </a:lnTo>
                  <a:lnTo>
                    <a:pt x="7561262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-1587" y="10313987"/>
              <a:ext cx="7561580" cy="24130"/>
            </a:xfrm>
            <a:custGeom>
              <a:avLst/>
              <a:gdLst/>
              <a:ahLst/>
              <a:cxnLst/>
              <a:rect l="l" t="t" r="r" b="b"/>
              <a:pathLst>
                <a:path w="7561580" h="24129">
                  <a:moveTo>
                    <a:pt x="7561262" y="0"/>
                  </a:moveTo>
                  <a:lnTo>
                    <a:pt x="0" y="0"/>
                  </a:lnTo>
                  <a:lnTo>
                    <a:pt x="0" y="11112"/>
                  </a:lnTo>
                  <a:lnTo>
                    <a:pt x="0" y="12700"/>
                  </a:lnTo>
                  <a:lnTo>
                    <a:pt x="0" y="23812"/>
                  </a:lnTo>
                  <a:lnTo>
                    <a:pt x="7561262" y="23812"/>
                  </a:lnTo>
                  <a:lnTo>
                    <a:pt x="7561262" y="12700"/>
                  </a:lnTo>
                  <a:lnTo>
                    <a:pt x="7561262" y="11112"/>
                  </a:lnTo>
                  <a:lnTo>
                    <a:pt x="7561262" y="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8" name="object 18"/>
          <p:cNvGraphicFramePr>
            <a:graphicFrameLocks noGrp="1"/>
          </p:cNvGraphicFramePr>
          <p:nvPr/>
        </p:nvGraphicFramePr>
        <p:xfrm>
          <a:off x="3970937" y="3831922"/>
          <a:ext cx="3343910" cy="18383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3400"/>
                <a:gridCol w="1540510"/>
              </a:tblGrid>
              <a:tr h="5080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7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理化性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宋体" panose="02010600030101010101" pitchFamily="2" charset="-122"/>
                          <a:cs typeface="宋体" panose="02010600030101010101" pitchFamily="2" charset="-122"/>
                        </a:rPr>
                        <a:t>能</a:t>
                      </a:r>
                      <a:endParaRPr sz="1600">
                        <a:latin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1111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2832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外观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95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棕褐色固体粉末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62853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86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含水量，%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2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≤10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密度, </a:t>
                      </a: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g/cm</a:t>
                      </a:r>
                      <a:r>
                        <a:rPr sz="1125" spc="-15" baseline="220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3</a:t>
                      </a:r>
                      <a:endParaRPr sz="1125" baseline="220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2.45±0.05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pH值（1%</a:t>
                      </a:r>
                      <a:r>
                        <a:rPr sz="1200" spc="-15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水溶液)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120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9.0-</a:t>
                      </a:r>
                      <a:r>
                        <a:rPr sz="1200" spc="-2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10.0</a:t>
                      </a:r>
                      <a:endParaRPr sz="120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05391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9" name="object 19"/>
          <p:cNvSpPr txBox="1"/>
          <p:nvPr/>
        </p:nvSpPr>
        <p:spPr>
          <a:xfrm>
            <a:off x="550485" y="481561"/>
            <a:ext cx="919951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技术说明</a:t>
            </a:r>
            <a:r>
              <a:rPr sz="1400" b="1" spc="-5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书</a:t>
            </a:r>
            <a:endParaRPr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58738" y="5700013"/>
            <a:ext cx="4054388" cy="279717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应用范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围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00000"/>
              </a:lnSpc>
            </a:pPr>
            <a:endParaRPr sz="12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1242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12420" algn="l"/>
                <a:tab pos="31305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推荐温度</a:t>
            </a:r>
            <a:r>
              <a:rPr sz="1400" dirty="0">
                <a:latin typeface="黑体" panose="02010609060101010101" pitchFamily="49" charset="-122"/>
                <a:cs typeface="黑体" panose="02010609060101010101" pitchFamily="49" charset="-122"/>
              </a:rPr>
              <a:t>（BHCT）：≤180℃（≤356</a:t>
            </a:r>
            <a:r>
              <a:rPr sz="1400" spc="-45" dirty="0">
                <a:latin typeface="黑体" panose="02010609060101010101" pitchFamily="49" charset="-122"/>
                <a:cs typeface="黑体" panose="02010609060101010101" pitchFamily="49" charset="-122"/>
              </a:rPr>
              <a:t>℉ )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12420" indent="-28638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2420" algn="l"/>
                <a:tab pos="31305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推荐加量（BWOW）：2.0-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4.0%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</a:pPr>
            <a:endParaRPr sz="15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FF0000"/>
              </a:buClr>
              <a:buFont typeface="Wingdings" panose="05000000000000000000"/>
              <a:buChar char=""/>
            </a:pPr>
            <a:endParaRPr sz="125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包装储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7340" indent="-285115">
              <a:lnSpc>
                <a:spcPct val="100000"/>
              </a:lnSpc>
              <a:spcBef>
                <a:spcPts val="103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包装要求：复合包装袋或按用户要求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包装规格：25kg</a:t>
            </a: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/袋或按用户要求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贮存条件：贮存在干燥通风处，远离热源、火源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734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7340" algn="l"/>
                <a:tab pos="307975" algn="l"/>
              </a:tabLst>
            </a:pPr>
            <a:r>
              <a:rPr sz="1400" spc="-10" dirty="0">
                <a:latin typeface="黑体" panose="02010609060101010101" pitchFamily="49" charset="-122"/>
                <a:cs typeface="黑体" panose="02010609060101010101" pitchFamily="49" charset="-122"/>
              </a:rPr>
              <a:t>保 质 期：24</a:t>
            </a:r>
            <a:r>
              <a:rPr sz="1400" spc="-30" dirty="0">
                <a:latin typeface="黑体" panose="02010609060101010101" pitchFamily="49" charset="-122"/>
                <a:cs typeface="黑体" panose="02010609060101010101" pitchFamily="49" charset="-122"/>
              </a:rPr>
              <a:t>个月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66675" y="3745197"/>
            <a:ext cx="2092587" cy="119443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主要特</a:t>
            </a:r>
            <a:r>
              <a:rPr sz="1600" b="1" spc="-60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性</a:t>
            </a:r>
            <a:endParaRPr sz="160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300990" indent="-285115">
              <a:lnSpc>
                <a:spcPct val="100000"/>
              </a:lnSpc>
              <a:spcBef>
                <a:spcPts val="126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高温下稳定性好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09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20" dirty="0">
                <a:latin typeface="黑体" panose="02010609060101010101" pitchFamily="49" charset="-122"/>
                <a:cs typeface="黑体" panose="02010609060101010101" pitchFamily="49" charset="-122"/>
              </a:rPr>
              <a:t>具有流变可调性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300990" indent="-285115">
              <a:lnSpc>
                <a:spcPct val="10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00990" algn="l"/>
                <a:tab pos="301625" algn="l"/>
              </a:tabLst>
            </a:pPr>
            <a:r>
              <a:rPr sz="1400" spc="-15" dirty="0">
                <a:latin typeface="黑体" panose="02010609060101010101" pitchFamily="49" charset="-122"/>
                <a:cs typeface="黑体" panose="02010609060101010101" pitchFamily="49" charset="-122"/>
              </a:rPr>
              <a:t>可使用淡水和盐水配浆</a:t>
            </a:r>
            <a:endParaRPr sz="14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418430" y="9348619"/>
            <a:ext cx="1702132" cy="34861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683260">
              <a:lnSpc>
                <a:spcPts val="131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3"/>
              </a:rPr>
              <a:t>www.cosl.com.cn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L="12700">
              <a:lnSpc>
                <a:spcPts val="1310"/>
              </a:lnSpc>
            </a:pPr>
            <a:r>
              <a:rPr sz="1100" spc="-15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中海油田服务股份有限公司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720054" y="9678760"/>
            <a:ext cx="2400507" cy="47688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ts val="1160"/>
              </a:lnSpc>
              <a:spcBef>
                <a:spcPts val="105"/>
              </a:spcBef>
            </a:pPr>
            <a:r>
              <a:rPr sz="1100" spc="-1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河北省廊坊市三河燕郊行宫西大街</a:t>
            </a: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81</a:t>
            </a:r>
            <a:r>
              <a:rPr sz="1100" spc="-50" dirty="0">
                <a:solidFill>
                  <a:srgbClr val="646464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号</a:t>
            </a:r>
            <a:endParaRPr sz="11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R="5080" algn="r">
              <a:lnSpc>
                <a:spcPts val="115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  <a:hlinkClick r:id="rId4"/>
              </a:rPr>
              <a:t>zhangxd11@cosl.com.cn</a:t>
            </a:r>
            <a:endParaRPr sz="1100">
              <a:latin typeface="Times New Roman" panose="02020603050405020304"/>
              <a:cs typeface="Times New Roman" panose="02020603050405020304"/>
            </a:endParaRPr>
          </a:p>
          <a:p>
            <a:pPr marR="5080" algn="r">
              <a:lnSpc>
                <a:spcPts val="1310"/>
              </a:lnSpc>
            </a:pPr>
            <a:r>
              <a:rPr sz="1100" spc="-1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+86-10-</a:t>
            </a:r>
            <a:r>
              <a:rPr sz="110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8452</a:t>
            </a:r>
            <a:r>
              <a:rPr sz="1100" spc="15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100" spc="-20" dirty="0">
                <a:solidFill>
                  <a:srgbClr val="646464"/>
                </a:solidFill>
                <a:latin typeface="Times New Roman" panose="02020603050405020304"/>
                <a:cs typeface="Times New Roman" panose="02020603050405020304"/>
              </a:rPr>
              <a:t>2344</a:t>
            </a:r>
            <a:endParaRPr sz="1100"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261" y="6318901"/>
            <a:ext cx="7515156" cy="3899475"/>
            <a:chOff x="0" y="6320027"/>
            <a:chExt cx="7516495" cy="3900170"/>
          </a:xfrm>
        </p:grpSpPr>
        <p:pic>
          <p:nvPicPr>
            <p:cNvPr id="3" name="object 3"/>
            <p:cNvPicPr/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0" y="6320027"/>
              <a:ext cx="7516368" cy="3899916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6742175"/>
              <a:ext cx="7516495" cy="3476625"/>
            </a:xfrm>
            <a:custGeom>
              <a:avLst/>
              <a:gdLst/>
              <a:ahLst/>
              <a:cxnLst/>
              <a:rect l="l" t="t" r="r" b="b"/>
              <a:pathLst>
                <a:path w="7516495" h="3476625">
                  <a:moveTo>
                    <a:pt x="7516368" y="3476244"/>
                  </a:moveTo>
                  <a:lnTo>
                    <a:pt x="0" y="3476244"/>
                  </a:lnTo>
                  <a:lnTo>
                    <a:pt x="0" y="0"/>
                  </a:lnTo>
                  <a:lnTo>
                    <a:pt x="7516368" y="0"/>
                  </a:lnTo>
                  <a:lnTo>
                    <a:pt x="7516368" y="3476244"/>
                  </a:lnTo>
                  <a:close/>
                </a:path>
              </a:pathLst>
            </a:custGeom>
            <a:solidFill>
              <a:srgbClr val="FFFFFF">
                <a:alpha val="56898"/>
              </a:srgbClr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517525" y="766445"/>
            <a:ext cx="1437640" cy="99187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5079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2150">
              <a:latin typeface="Times New Roman" panose="02020603050405020304"/>
              <a:cs typeface="Times New Roman" panose="02020603050405020304"/>
            </a:endParaRPr>
          </a:p>
          <a:p>
            <a:pPr marL="347345">
              <a:lnSpc>
                <a:spcPct val="100000"/>
              </a:lnSpc>
              <a:spcBef>
                <a:spcPts val="5"/>
              </a:spcBef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C-</a:t>
            </a:r>
            <a:r>
              <a:rPr sz="2000"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S32S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83108" y="766434"/>
            <a:ext cx="3095074" cy="100139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300">
              <a:latin typeface="Times New Roman" panose="02020603050405020304"/>
              <a:cs typeface="Times New Roman" panose="02020603050405020304"/>
            </a:endParaRPr>
          </a:p>
          <a:p>
            <a:pPr marR="52705" algn="ctr">
              <a:lnSpc>
                <a:spcPct val="100000"/>
              </a:lnSpc>
            </a:pP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SPACER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550">
              <a:latin typeface="Calibri" panose="020F0502020204030204"/>
              <a:cs typeface="Calibri" panose="020F0502020204030204"/>
            </a:endParaRPr>
          </a:p>
          <a:p>
            <a:pPr marL="1873885">
              <a:lnSpc>
                <a:spcPct val="100000"/>
              </a:lnSpc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5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1436" y="10312771"/>
            <a:ext cx="7558962" cy="60314"/>
            <a:chOff x="-825" y="10314609"/>
            <a:chExt cx="7560309" cy="60325"/>
          </a:xfrm>
        </p:grpSpPr>
        <p:sp>
          <p:nvSpPr>
            <p:cNvPr id="11" name="object 11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825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59992" y="11036"/>
                  </a:moveTo>
                  <a:lnTo>
                    <a:pt x="7538009" y="11036"/>
                  </a:lnTo>
                  <a:lnTo>
                    <a:pt x="7538009" y="0"/>
                  </a:lnTo>
                  <a:lnTo>
                    <a:pt x="825" y="0"/>
                  </a:lnTo>
                  <a:lnTo>
                    <a:pt x="825" y="11036"/>
                  </a:lnTo>
                  <a:lnTo>
                    <a:pt x="0" y="11036"/>
                  </a:lnTo>
                  <a:lnTo>
                    <a:pt x="0" y="23736"/>
                  </a:lnTo>
                  <a:lnTo>
                    <a:pt x="7559992" y="23736"/>
                  </a:lnTo>
                  <a:lnTo>
                    <a:pt x="7559992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889884" y="9394643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83276" y="9559714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4"/>
              </a:rPr>
              <a:t>zhangxd11@c</a:t>
            </a:r>
            <a:r>
              <a:rPr sz="1000" spc="-10" dirty="0">
                <a:solidFill>
                  <a:srgbClr val="3C3C3C"/>
                </a:solidFill>
                <a:latin typeface="Arial" panose="020B0604020202020204"/>
                <a:cs typeface="Arial" panose="020B0604020202020204"/>
                <a:hlinkClick r:id="rId4"/>
              </a:rPr>
              <a:t>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09535" y="965514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4" name="object 24"/>
          <p:cNvSpPr txBox="1">
            <a:spLocks noGrp="1"/>
          </p:cNvSpPr>
          <p:nvPr>
            <p:ph type="ftr" sz="quarter" idx="5"/>
          </p:nvPr>
        </p:nvSpPr>
        <p:spPr>
          <a:xfrm>
            <a:off x="3508896" y="10465634"/>
            <a:ext cx="545084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4" name="object 14"/>
          <p:cNvSpPr txBox="1"/>
          <p:nvPr/>
        </p:nvSpPr>
        <p:spPr>
          <a:xfrm>
            <a:off x="566675" y="2333209"/>
            <a:ext cx="3733135" cy="38100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C-S32S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kind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spacer</a:t>
            </a:r>
            <a:r>
              <a:rPr sz="1200" spc="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to </a:t>
            </a:r>
            <a:r>
              <a:rPr sz="1200" dirty="0">
                <a:latin typeface="Arial" panose="020B0604020202020204"/>
                <a:cs typeface="Arial" panose="020B0604020202020204"/>
              </a:rPr>
              <a:t>isolate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water-</a:t>
            </a:r>
            <a:r>
              <a:rPr sz="1200" dirty="0">
                <a:latin typeface="Arial" panose="020B0604020202020204"/>
                <a:cs typeface="Arial" panose="020B0604020202020204"/>
              </a:rPr>
              <a:t>based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oil-</a:t>
            </a:r>
            <a:r>
              <a:rPr sz="1200" dirty="0">
                <a:latin typeface="Arial" panose="020B0604020202020204"/>
                <a:cs typeface="Arial" panose="020B0604020202020204"/>
              </a:rPr>
              <a:t>based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fluids.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5245" y="3586056"/>
            <a:ext cx="3265222" cy="135001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16865" marR="7620" indent="-285115">
              <a:lnSpc>
                <a:spcPct val="100000"/>
              </a:lnSpc>
              <a:spcBef>
                <a:spcPts val="132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16865" algn="l"/>
                <a:tab pos="31750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slurries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stability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at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high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temperature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1686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16865" algn="l"/>
                <a:tab pos="31750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Adjustable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rheology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1686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16865" algn="l"/>
                <a:tab pos="31750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mixing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fresh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salt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20640" y="5825747"/>
            <a:ext cx="1385958" cy="25717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969669" y="6135876"/>
            <a:ext cx="616475" cy="19621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latin typeface="Arial" panose="020B0604020202020204"/>
                <a:cs typeface="Arial" panose="020B0604020202020204"/>
              </a:rPr>
              <a:t>(≤180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14292" y="6135876"/>
            <a:ext cx="3287443" cy="38100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297815" indent="-285115">
              <a:lnSpc>
                <a:spcPct val="100000"/>
              </a:lnSpc>
              <a:spcBef>
                <a:spcPts val="1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(BHCT):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≤356</a:t>
            </a:r>
            <a:r>
              <a:rPr sz="1200" spc="-2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endParaRPr sz="1200">
              <a:latin typeface="MS UI Gothic" panose="020B0600070205080204" charset="-128"/>
              <a:cs typeface="MS UI Gothic" panose="020B0600070205080204" charset="-128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(BWOW):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2.0-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4.0%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95245" y="7475437"/>
            <a:ext cx="6339980" cy="140208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00">
              <a:latin typeface="Arial" panose="020B0604020202020204"/>
              <a:cs typeface="Arial" panose="020B0604020202020204"/>
            </a:endParaRPr>
          </a:p>
          <a:p>
            <a:pPr marL="32512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25120" algn="l"/>
                <a:tab pos="32575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2512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25120" algn="l"/>
                <a:tab pos="32575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kg/sx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(55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lb/sx)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client's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25120" marR="5080" indent="-285750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25120" algn="l"/>
                <a:tab pos="32575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25120" indent="-28638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25120" algn="l"/>
                <a:tab pos="325755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Period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validity: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24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months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4372186" y="4062005"/>
          <a:ext cx="3018155" cy="19196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2130"/>
                <a:gridCol w="1216025"/>
              </a:tblGrid>
              <a:tr h="512445">
                <a:tc gridSpan="2">
                  <a:txBody>
                    <a:bodyPr/>
                    <a:lstStyle/>
                    <a:p>
                      <a:pPr marL="870585">
                        <a:lnSpc>
                          <a:spcPct val="100000"/>
                        </a:lnSpc>
                        <a:spcBef>
                          <a:spcPts val="90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142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9179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0312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85445" marR="252095" indent="-12573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Brown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solid powder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2031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Moisture,%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3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≤10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3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3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2.45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0.05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3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845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pH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(1%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aqueous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solution)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3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9.0-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10.0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31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1749</Words>
  <Application>WPS 演示</Application>
  <PresentationFormat>自定义</PresentationFormat>
  <Paragraphs>123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Arial</vt:lpstr>
      <vt:lpstr>宋体</vt:lpstr>
      <vt:lpstr>Wingdings</vt:lpstr>
      <vt:lpstr>Arial</vt:lpstr>
      <vt:lpstr>Times New Roman</vt:lpstr>
      <vt:lpstr>Impact</vt:lpstr>
      <vt:lpstr>黑体</vt:lpstr>
      <vt:lpstr>Wingdings</vt:lpstr>
      <vt:lpstr>Calibri</vt:lpstr>
      <vt:lpstr>MS UI Gothic</vt:lpstr>
      <vt:lpstr>微软雅黑</vt:lpstr>
      <vt:lpstr>Arial Unicode MS</vt:lpstr>
      <vt:lpstr>1_Office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lingjt</cp:lastModifiedBy>
  <cp:revision>204</cp:revision>
  <dcterms:created xsi:type="dcterms:W3CDTF">2017-02-16T09:46:00Z</dcterms:created>
  <dcterms:modified xsi:type="dcterms:W3CDTF">2024-10-17T08:27:48Z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2052-11.8.2.12085</vt:lpwstr>
  </property>
  <property fmtid="{D5CDD505-2E9C-101B-9397-08002B2CF9AE}" pid="3" name="ICV">
    <vt:lpwstr>7E901C2E2EE94496924FD0768A0DE3B9</vt:lpwstr>
  </property>
</Properties>
</file>