
<file path=[Content_Types].xml><?xml version="1.0" encoding="utf-8"?>
<Types xmlns="http://schemas.openxmlformats.org/package/2006/content-types"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92" r:id="rId3"/>
  </p:sldIdLst>
  <p:sldSz cx="7559675" cy="10691495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黑体+Arial/表格居中" id="{C792F890-D46E-495E-A3C8-B70F969C80CA}">
          <p14:sldIdLst>
            <p14:sldId id="292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3367" userDrawn="1">
          <p15:clr>
            <a:srgbClr val="A4A3A4"/>
          </p15:clr>
        </p15:guide>
        <p15:guide id="2" pos="23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75C2"/>
    <a:srgbClr val="DD002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无样式，无网格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810" autoAdjust="0"/>
    <p:restoredTop sz="94660"/>
  </p:normalViewPr>
  <p:slideViewPr>
    <p:cSldViewPr snapToGrid="0">
      <p:cViewPr>
        <p:scale>
          <a:sx n="100" d="100"/>
          <a:sy n="100" d="100"/>
        </p:scale>
        <p:origin x="2862" y="-1728"/>
      </p:cViewPr>
      <p:guideLst>
        <p:guide orient="horz" pos="3367"/>
        <p:guide pos="23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7" Type="http://schemas.openxmlformats.org/officeDocument/2006/relationships/tableStyles" Target="tableStyles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BB93A4-626E-4E99-AE60-E919648C5891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2338388" y="1143000"/>
            <a:ext cx="21812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D70243B-B723-491D-9616-FF82855C5BB2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67451" y="3314363"/>
            <a:ext cx="6431123" cy="224521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134904" y="5987237"/>
            <a:ext cx="5296219" cy="267287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800" b="0" i="0">
                <a:solidFill>
                  <a:schemeClr val="bg1"/>
                </a:solidFill>
                <a:latin typeface="Arial" panose="020B0604020202020204"/>
                <a:cs typeface="Arial" panose="020B0604020202020204"/>
              </a:defRPr>
            </a:lvl1pPr>
          </a:lstStyle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</a:t>
            </a:r>
            <a:r>
              <a:rPr spc="-15" dirty="0"/>
              <a:t> </a:t>
            </a:r>
            <a:r>
              <a:rPr dirty="0"/>
              <a:t>1</a:t>
            </a:r>
            <a:r>
              <a:rPr spc="-10" dirty="0"/>
              <a:t> </a:t>
            </a:r>
            <a:r>
              <a:rPr dirty="0"/>
              <a:t>of</a:t>
            </a:r>
            <a:r>
              <a:rPr spc="-15" dirty="0"/>
              <a:t> </a:t>
            </a:r>
            <a:r>
              <a:rPr spc="-50" dirty="0"/>
              <a:t>1</a:t>
            </a:r>
            <a:endParaRPr spc="-50"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800" b="0" i="0">
                <a:solidFill>
                  <a:schemeClr val="bg1"/>
                </a:solidFill>
                <a:latin typeface="Arial" panose="020B0604020202020204"/>
                <a:cs typeface="Arial" panose="020B0604020202020204"/>
              </a:defRPr>
            </a:lvl1pPr>
          </a:lstStyle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</a:t>
            </a:r>
            <a:r>
              <a:rPr spc="-15" dirty="0"/>
              <a:t> </a:t>
            </a:r>
            <a:r>
              <a:rPr dirty="0"/>
              <a:t>1</a:t>
            </a:r>
            <a:r>
              <a:rPr spc="-10" dirty="0"/>
              <a:t> </a:t>
            </a:r>
            <a:r>
              <a:rPr dirty="0"/>
              <a:t>of</a:t>
            </a:r>
            <a:r>
              <a:rPr spc="-15" dirty="0"/>
              <a:t> </a:t>
            </a:r>
            <a:r>
              <a:rPr spc="-50" dirty="0"/>
              <a:t>1</a:t>
            </a:r>
            <a:endParaRPr spc="-50"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378301" y="2459044"/>
            <a:ext cx="3291221" cy="70563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3896503" y="2459044"/>
            <a:ext cx="3291221" cy="70563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800" b="0" i="0">
                <a:solidFill>
                  <a:schemeClr val="bg1"/>
                </a:solidFill>
                <a:latin typeface="Arial" panose="020B0604020202020204"/>
                <a:cs typeface="Arial" panose="020B0604020202020204"/>
              </a:defRPr>
            </a:lvl1pPr>
          </a:lstStyle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</a:t>
            </a:r>
            <a:r>
              <a:rPr spc="-15" dirty="0"/>
              <a:t> </a:t>
            </a:r>
            <a:r>
              <a:rPr dirty="0"/>
              <a:t>1</a:t>
            </a:r>
            <a:r>
              <a:rPr spc="-10" dirty="0"/>
              <a:t> </a:t>
            </a:r>
            <a:r>
              <a:rPr dirty="0"/>
              <a:t>of</a:t>
            </a:r>
            <a:r>
              <a:rPr spc="-15" dirty="0"/>
              <a:t> </a:t>
            </a:r>
            <a:r>
              <a:rPr spc="-50" dirty="0"/>
              <a:t>1</a:t>
            </a:r>
            <a:endParaRPr spc="-50" dirty="0"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800" b="0" i="0">
                <a:solidFill>
                  <a:schemeClr val="bg1"/>
                </a:solidFill>
                <a:latin typeface="Arial" panose="020B0604020202020204"/>
                <a:cs typeface="Arial" panose="020B0604020202020204"/>
              </a:defRPr>
            </a:lvl1pPr>
          </a:lstStyle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</a:t>
            </a:r>
            <a:r>
              <a:rPr spc="-15" dirty="0"/>
              <a:t> </a:t>
            </a:r>
            <a:r>
              <a:rPr dirty="0"/>
              <a:t>1</a:t>
            </a:r>
            <a:r>
              <a:rPr spc="-10" dirty="0"/>
              <a:t> </a:t>
            </a:r>
            <a:r>
              <a:rPr dirty="0"/>
              <a:t>of</a:t>
            </a:r>
            <a:r>
              <a:rPr spc="-15" dirty="0"/>
              <a:t> </a:t>
            </a:r>
            <a:r>
              <a:rPr spc="-50" dirty="0"/>
              <a:t>1</a:t>
            </a:r>
            <a:endParaRPr spc="-50" dirty="0"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800" b="0" i="0">
                <a:solidFill>
                  <a:schemeClr val="bg1"/>
                </a:solidFill>
                <a:latin typeface="Arial" panose="020B0604020202020204"/>
                <a:cs typeface="Arial" panose="020B0604020202020204"/>
              </a:defRPr>
            </a:lvl1pPr>
          </a:lstStyle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</a:t>
            </a:r>
            <a:r>
              <a:rPr spc="-15" dirty="0"/>
              <a:t> </a:t>
            </a:r>
            <a:r>
              <a:rPr dirty="0"/>
              <a:t>1</a:t>
            </a:r>
            <a:r>
              <a:rPr spc="-10" dirty="0"/>
              <a:t> </a:t>
            </a:r>
            <a:r>
              <a:rPr dirty="0"/>
              <a:t>of</a:t>
            </a:r>
            <a:r>
              <a:rPr spc="-15" dirty="0"/>
              <a:t> </a:t>
            </a:r>
            <a:r>
              <a:rPr spc="-50" dirty="0"/>
              <a:t>1</a:t>
            </a:r>
            <a:endParaRPr spc="-50" dirty="0"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7" Type="http://schemas.openxmlformats.org/officeDocument/2006/relationships/theme" Target="../theme/theme1.xml"/><Relationship Id="rId6" Type="http://schemas.openxmlformats.org/officeDocument/2006/relationships/image" Target="../media/image1.jpeg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18296" y="5718552"/>
            <a:ext cx="7519526" cy="3899221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78301" y="427660"/>
            <a:ext cx="6809425" cy="171063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78301" y="2459044"/>
            <a:ext cx="6809425" cy="70563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508921" y="10466192"/>
            <a:ext cx="545058" cy="1396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800" b="0" i="0">
                <a:solidFill>
                  <a:schemeClr val="bg1"/>
                </a:solidFill>
                <a:latin typeface="Arial" panose="020B0604020202020204"/>
                <a:cs typeface="Arial" panose="020B0604020202020204"/>
              </a:defRPr>
            </a:lvl1pPr>
          </a:lstStyle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</a:t>
            </a:r>
            <a:r>
              <a:rPr spc="-15" dirty="0"/>
              <a:t> </a:t>
            </a:r>
            <a:r>
              <a:rPr dirty="0"/>
              <a:t>1</a:t>
            </a:r>
            <a:r>
              <a:rPr spc="-10" dirty="0"/>
              <a:t> </a:t>
            </a:r>
            <a:r>
              <a:rPr dirty="0"/>
              <a:t>of</a:t>
            </a:r>
            <a:r>
              <a:rPr spc="-15" dirty="0"/>
              <a:t> </a:t>
            </a:r>
            <a:r>
              <a:rPr spc="-50" dirty="0"/>
              <a:t>1</a:t>
            </a:r>
            <a:endParaRPr spc="-50"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378301" y="9943090"/>
            <a:ext cx="1740186" cy="5345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5447540" y="9943090"/>
            <a:ext cx="1740186" cy="5345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165">
        <a:defRPr>
          <a:latin typeface="+mn-lt"/>
          <a:ea typeface="+mn-ea"/>
          <a:cs typeface="+mn-cs"/>
        </a:defRPr>
      </a:lvl5pPr>
      <a:lvl6pPr marL="2285365">
        <a:defRPr>
          <a:latin typeface="+mn-lt"/>
          <a:ea typeface="+mn-ea"/>
          <a:cs typeface="+mn-cs"/>
        </a:defRPr>
      </a:lvl6pPr>
      <a:lvl7pPr marL="2742565">
        <a:defRPr>
          <a:latin typeface="+mn-lt"/>
          <a:ea typeface="+mn-ea"/>
          <a:cs typeface="+mn-cs"/>
        </a:defRPr>
      </a:lvl7pPr>
      <a:lvl8pPr marL="3199765">
        <a:defRPr>
          <a:latin typeface="+mn-lt"/>
          <a:ea typeface="+mn-ea"/>
          <a:cs typeface="+mn-cs"/>
        </a:defRPr>
      </a:lvl8pPr>
      <a:lvl9pPr marL="3656965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165">
        <a:defRPr>
          <a:latin typeface="+mn-lt"/>
          <a:ea typeface="+mn-ea"/>
          <a:cs typeface="+mn-cs"/>
        </a:defRPr>
      </a:lvl5pPr>
      <a:lvl6pPr marL="2285365">
        <a:defRPr>
          <a:latin typeface="+mn-lt"/>
          <a:ea typeface="+mn-ea"/>
          <a:cs typeface="+mn-cs"/>
        </a:defRPr>
      </a:lvl6pPr>
      <a:lvl7pPr marL="2742565">
        <a:defRPr>
          <a:latin typeface="+mn-lt"/>
          <a:ea typeface="+mn-ea"/>
          <a:cs typeface="+mn-cs"/>
        </a:defRPr>
      </a:lvl7pPr>
      <a:lvl8pPr marL="3199765">
        <a:defRPr>
          <a:latin typeface="+mn-lt"/>
          <a:ea typeface="+mn-ea"/>
          <a:cs typeface="+mn-cs"/>
        </a:defRPr>
      </a:lvl8pPr>
      <a:lvl9pPr marL="3656965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5.xml"/><Relationship Id="rId3" Type="http://schemas.openxmlformats.org/officeDocument/2006/relationships/hyperlink" Target="mailto:zhangxd11@cosl.com.cn" TargetMode="External"/><Relationship Id="rId2" Type="http://schemas.openxmlformats.org/officeDocument/2006/relationships/hyperlink" Target="http://www.cosl.com.cn/" TargetMode="External"/><Relationship Id="rId1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20545" y="6140625"/>
            <a:ext cx="7515156" cy="3476006"/>
          </a:xfrm>
          <a:custGeom>
            <a:avLst/>
            <a:gdLst/>
            <a:ahLst/>
            <a:cxnLst/>
            <a:rect l="l" t="t" r="r" b="b"/>
            <a:pathLst>
              <a:path w="7516495" h="3476625">
                <a:moveTo>
                  <a:pt x="7516368" y="3476244"/>
                </a:moveTo>
                <a:lnTo>
                  <a:pt x="0" y="3476244"/>
                </a:lnTo>
                <a:lnTo>
                  <a:pt x="0" y="0"/>
                </a:lnTo>
                <a:lnTo>
                  <a:pt x="7516368" y="0"/>
                </a:lnTo>
                <a:lnTo>
                  <a:pt x="7516368" y="3476244"/>
                </a:lnTo>
                <a:close/>
              </a:path>
            </a:pathLst>
          </a:custGeom>
          <a:solidFill>
            <a:srgbClr val="FFFFFF">
              <a:alpha val="56898"/>
            </a:srgbClr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2261" y="10402493"/>
            <a:ext cx="7557693" cy="288239"/>
          </a:xfrm>
          <a:custGeom>
            <a:avLst/>
            <a:gdLst/>
            <a:ahLst/>
            <a:cxnLst/>
            <a:rect l="l" t="t" r="r" b="b"/>
            <a:pathLst>
              <a:path w="7559040" h="288290">
                <a:moveTo>
                  <a:pt x="7559040" y="288035"/>
                </a:moveTo>
                <a:lnTo>
                  <a:pt x="0" y="288035"/>
                </a:lnTo>
                <a:lnTo>
                  <a:pt x="0" y="0"/>
                </a:lnTo>
                <a:lnTo>
                  <a:pt x="7559040" y="0"/>
                </a:lnTo>
                <a:lnTo>
                  <a:pt x="7559040" y="288035"/>
                </a:lnTo>
                <a:close/>
              </a:path>
            </a:pathLst>
          </a:custGeom>
          <a:solidFill>
            <a:srgbClr val="0075C2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4" name="object 4"/>
          <p:cNvPicPr/>
          <p:nvPr/>
        </p:nvPicPr>
        <p:blipFill>
          <a:blip r:embed="rId1" cstate="print"/>
          <a:stretch>
            <a:fillRect/>
          </a:stretch>
        </p:blipFill>
        <p:spPr>
          <a:xfrm>
            <a:off x="5217983" y="911189"/>
            <a:ext cx="1842188" cy="719199"/>
          </a:xfrm>
          <a:prstGeom prst="rect">
            <a:avLst/>
          </a:prstGeom>
        </p:spPr>
      </p:pic>
      <p:grpSp>
        <p:nvGrpSpPr>
          <p:cNvPr id="5" name="object 5"/>
          <p:cNvGrpSpPr/>
          <p:nvPr/>
        </p:nvGrpSpPr>
        <p:grpSpPr>
          <a:xfrm>
            <a:off x="1436" y="10312771"/>
            <a:ext cx="7559598" cy="60314"/>
            <a:chOff x="-825" y="10314609"/>
            <a:chExt cx="7560945" cy="60325"/>
          </a:xfrm>
        </p:grpSpPr>
        <p:sp>
          <p:nvSpPr>
            <p:cNvPr id="6" name="object 6"/>
            <p:cNvSpPr/>
            <p:nvPr/>
          </p:nvSpPr>
          <p:spPr>
            <a:xfrm>
              <a:off x="-825" y="10361649"/>
              <a:ext cx="7560309" cy="12700"/>
            </a:xfrm>
            <a:custGeom>
              <a:avLst/>
              <a:gdLst/>
              <a:ahLst/>
              <a:cxnLst/>
              <a:rect l="l" t="t" r="r" b="b"/>
              <a:pathLst>
                <a:path w="7560309" h="12700">
                  <a:moveTo>
                    <a:pt x="7560005" y="12700"/>
                  </a:moveTo>
                  <a:lnTo>
                    <a:pt x="0" y="12700"/>
                  </a:lnTo>
                  <a:lnTo>
                    <a:pt x="0" y="0"/>
                  </a:lnTo>
                  <a:lnTo>
                    <a:pt x="7560005" y="0"/>
                  </a:lnTo>
                  <a:lnTo>
                    <a:pt x="7560005" y="12700"/>
                  </a:lnTo>
                  <a:close/>
                </a:path>
              </a:pathLst>
            </a:custGeom>
            <a:solidFill>
              <a:srgbClr val="DD002B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/>
            <p:cNvSpPr/>
            <p:nvPr/>
          </p:nvSpPr>
          <p:spPr>
            <a:xfrm>
              <a:off x="-825" y="10325645"/>
              <a:ext cx="7560309" cy="12700"/>
            </a:xfrm>
            <a:custGeom>
              <a:avLst/>
              <a:gdLst/>
              <a:ahLst/>
              <a:cxnLst/>
              <a:rect l="l" t="t" r="r" b="b"/>
              <a:pathLst>
                <a:path w="7560309" h="12700">
                  <a:moveTo>
                    <a:pt x="7560005" y="12700"/>
                  </a:moveTo>
                  <a:lnTo>
                    <a:pt x="0" y="12700"/>
                  </a:lnTo>
                  <a:lnTo>
                    <a:pt x="0" y="0"/>
                  </a:lnTo>
                  <a:lnTo>
                    <a:pt x="7560005" y="0"/>
                  </a:lnTo>
                  <a:lnTo>
                    <a:pt x="7560005" y="12700"/>
                  </a:lnTo>
                  <a:close/>
                </a:path>
              </a:pathLst>
            </a:custGeom>
            <a:solidFill>
              <a:srgbClr val="0075C2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/>
            <p:cNvSpPr/>
            <p:nvPr/>
          </p:nvSpPr>
          <p:spPr>
            <a:xfrm>
              <a:off x="26657" y="10314609"/>
              <a:ext cx="7533640" cy="12700"/>
            </a:xfrm>
            <a:custGeom>
              <a:avLst/>
              <a:gdLst/>
              <a:ahLst/>
              <a:cxnLst/>
              <a:rect l="l" t="t" r="r" b="b"/>
              <a:pathLst>
                <a:path w="7533640" h="12700">
                  <a:moveTo>
                    <a:pt x="0" y="0"/>
                  </a:moveTo>
                  <a:lnTo>
                    <a:pt x="7533017" y="0"/>
                  </a:lnTo>
                  <a:lnTo>
                    <a:pt x="7533017" y="12700"/>
                  </a:lnTo>
                  <a:lnTo>
                    <a:pt x="0" y="127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75C2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9" name="object 9"/>
          <p:cNvSpPr txBox="1"/>
          <p:nvPr/>
        </p:nvSpPr>
        <p:spPr>
          <a:xfrm>
            <a:off x="512265" y="588513"/>
            <a:ext cx="1427861" cy="181610"/>
          </a:xfrm>
          <a:prstGeom prst="rect">
            <a:avLst/>
          </a:prstGeom>
        </p:spPr>
        <p:txBody>
          <a:bodyPr vert="horz" wrap="square" lIns="0" tIns="13332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100" b="1" dirty="0">
                <a:solidFill>
                  <a:srgbClr val="DD002B"/>
                </a:solidFill>
                <a:latin typeface="Arial" panose="020B0604020202020204"/>
                <a:cs typeface="Arial" panose="020B0604020202020204"/>
              </a:rPr>
              <a:t>Technical</a:t>
            </a:r>
            <a:r>
              <a:rPr sz="1100" b="1" spc="-35" dirty="0">
                <a:solidFill>
                  <a:srgbClr val="DD002B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100" b="1" dirty="0">
                <a:solidFill>
                  <a:srgbClr val="DD002B"/>
                </a:solidFill>
                <a:latin typeface="Arial" panose="020B0604020202020204"/>
                <a:cs typeface="Arial" panose="020B0604020202020204"/>
              </a:rPr>
              <a:t>Data</a:t>
            </a:r>
            <a:r>
              <a:rPr sz="1100" b="1" spc="-35" dirty="0">
                <a:solidFill>
                  <a:srgbClr val="DD002B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100" b="1" spc="-10" dirty="0">
                <a:solidFill>
                  <a:srgbClr val="DD002B"/>
                </a:solidFill>
                <a:latin typeface="Arial" panose="020B0604020202020204"/>
                <a:cs typeface="Arial" panose="020B0604020202020204"/>
              </a:rPr>
              <a:t>Sheet</a:t>
            </a:r>
            <a:endParaRPr sz="1100">
              <a:latin typeface="Arial" panose="020B0604020202020204"/>
              <a:cs typeface="Arial" panose="020B0604020202020204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597340" y="6022231"/>
            <a:ext cx="4077244" cy="871220"/>
          </a:xfrm>
          <a:prstGeom prst="rect">
            <a:avLst/>
          </a:prstGeom>
        </p:spPr>
        <p:txBody>
          <a:bodyPr vert="horz" wrap="square" lIns="0" tIns="12062" rIns="0" bIns="0" rtlCol="0">
            <a:spAutoFit/>
          </a:bodyPr>
          <a:lstStyle/>
          <a:p>
            <a:pPr marL="40005">
              <a:lnSpc>
                <a:spcPct val="100000"/>
              </a:lnSpc>
              <a:spcBef>
                <a:spcPts val="95"/>
              </a:spcBef>
            </a:pPr>
            <a:r>
              <a:rPr sz="1600" b="1" spc="-10" dirty="0">
                <a:solidFill>
                  <a:srgbClr val="FF0000"/>
                </a:solidFill>
                <a:latin typeface="Arial" panose="020B0604020202020204"/>
                <a:cs typeface="Arial" panose="020B0604020202020204"/>
              </a:rPr>
              <a:t>APPLICATION</a:t>
            </a:r>
            <a:endParaRPr sz="1600">
              <a:latin typeface="Arial" panose="020B0604020202020204"/>
              <a:cs typeface="Arial" panose="020B0604020202020204"/>
            </a:endParaRPr>
          </a:p>
          <a:p>
            <a:pPr>
              <a:lnSpc>
                <a:spcPct val="100000"/>
              </a:lnSpc>
              <a:spcBef>
                <a:spcPts val="45"/>
              </a:spcBef>
            </a:pPr>
            <a:endParaRPr sz="1550">
              <a:latin typeface="Arial" panose="020B0604020202020204"/>
              <a:cs typeface="Arial" panose="020B0604020202020204"/>
            </a:endParaRPr>
          </a:p>
          <a:p>
            <a:pPr marL="377190" indent="-326390">
              <a:lnSpc>
                <a:spcPct val="100000"/>
              </a:lnSpc>
              <a:buClr>
                <a:srgbClr val="FF0000"/>
              </a:buClr>
              <a:buFont typeface="Wingdings" panose="05000000000000000000"/>
              <a:buChar char=""/>
              <a:tabLst>
                <a:tab pos="377190" algn="l"/>
                <a:tab pos="377825" algn="l"/>
              </a:tabLst>
            </a:pPr>
            <a:r>
              <a:rPr sz="1200" dirty="0">
                <a:latin typeface="Arial" panose="020B0604020202020204"/>
                <a:cs typeface="Arial" panose="020B0604020202020204"/>
              </a:rPr>
              <a:t>Suitable</a:t>
            </a:r>
            <a:r>
              <a:rPr sz="1200" spc="-3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for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fresh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water, </a:t>
            </a:r>
            <a:r>
              <a:rPr sz="1200" dirty="0">
                <a:latin typeface="Arial" panose="020B0604020202020204"/>
                <a:cs typeface="Arial" panose="020B0604020202020204"/>
              </a:rPr>
              <a:t>salt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water-</a:t>
            </a:r>
            <a:r>
              <a:rPr sz="1200" dirty="0">
                <a:latin typeface="Arial" panose="020B0604020202020204"/>
                <a:cs typeface="Arial" panose="020B0604020202020204"/>
              </a:rPr>
              <a:t>based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drilling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fluids</a:t>
            </a:r>
            <a:endParaRPr sz="1200">
              <a:latin typeface="Arial" panose="020B0604020202020204"/>
              <a:cs typeface="Arial" panose="020B0604020202020204"/>
            </a:endParaRPr>
          </a:p>
          <a:p>
            <a:pPr marL="377190" indent="-326390">
              <a:lnSpc>
                <a:spcPct val="100000"/>
              </a:lnSpc>
              <a:buClr>
                <a:srgbClr val="FF0000"/>
              </a:buClr>
              <a:buFont typeface="Wingdings" panose="05000000000000000000"/>
              <a:buChar char=""/>
              <a:tabLst>
                <a:tab pos="377190" algn="l"/>
                <a:tab pos="377825" algn="l"/>
              </a:tabLst>
            </a:pPr>
            <a:r>
              <a:rPr sz="1200" dirty="0">
                <a:latin typeface="Arial" panose="020B0604020202020204"/>
                <a:cs typeface="Arial" panose="020B0604020202020204"/>
              </a:rPr>
              <a:t>Recommended</a:t>
            </a:r>
            <a:r>
              <a:rPr sz="1200" spc="-2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dosage: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3.5-</a:t>
            </a:r>
            <a:r>
              <a:rPr sz="1200" dirty="0">
                <a:latin typeface="Arial" panose="020B0604020202020204"/>
                <a:cs typeface="Arial" panose="020B0604020202020204"/>
              </a:rPr>
              <a:t>10.5ppb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(10-30kg/m</a:t>
            </a:r>
            <a:r>
              <a:rPr sz="1125" spc="-15" baseline="22000" dirty="0">
                <a:latin typeface="Arial" panose="020B0604020202020204"/>
                <a:cs typeface="Arial" panose="020B0604020202020204"/>
              </a:rPr>
              <a:t>3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)</a:t>
            </a:r>
            <a:endParaRPr sz="1200">
              <a:latin typeface="Arial" panose="020B0604020202020204"/>
              <a:cs typeface="Arial" panose="020B0604020202020204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587181" y="7621067"/>
            <a:ext cx="6382518" cy="1217295"/>
          </a:xfrm>
          <a:prstGeom prst="rect">
            <a:avLst/>
          </a:prstGeom>
        </p:spPr>
        <p:txBody>
          <a:bodyPr vert="horz" wrap="square" lIns="0" tIns="12062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b="1" spc="-20" dirty="0">
                <a:solidFill>
                  <a:srgbClr val="FF0000"/>
                </a:solidFill>
                <a:latin typeface="Arial" panose="020B0604020202020204"/>
                <a:cs typeface="Arial" panose="020B0604020202020204"/>
              </a:rPr>
              <a:t>PACKAGE</a:t>
            </a:r>
            <a:r>
              <a:rPr sz="1600" b="1" spc="-40" dirty="0">
                <a:solidFill>
                  <a:srgbClr val="FF0000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600" b="1" dirty="0">
                <a:solidFill>
                  <a:srgbClr val="FF0000"/>
                </a:solidFill>
                <a:latin typeface="Arial" panose="020B0604020202020204"/>
                <a:cs typeface="Arial" panose="020B0604020202020204"/>
              </a:rPr>
              <a:t>&amp;</a:t>
            </a:r>
            <a:r>
              <a:rPr sz="1600" b="1" spc="-35" dirty="0">
                <a:solidFill>
                  <a:srgbClr val="FF0000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600" b="1" spc="-10" dirty="0">
                <a:solidFill>
                  <a:srgbClr val="FF0000"/>
                </a:solidFill>
                <a:latin typeface="Arial" panose="020B0604020202020204"/>
                <a:cs typeface="Arial" panose="020B0604020202020204"/>
              </a:rPr>
              <a:t>STORAGE</a:t>
            </a:r>
            <a:endParaRPr sz="1600">
              <a:latin typeface="Arial" panose="020B0604020202020204"/>
              <a:cs typeface="Arial" panose="020B0604020202020204"/>
            </a:endParaRPr>
          </a:p>
          <a:p>
            <a:pPr>
              <a:lnSpc>
                <a:spcPct val="100000"/>
              </a:lnSpc>
              <a:spcBef>
                <a:spcPts val="45"/>
              </a:spcBef>
            </a:pPr>
            <a:endParaRPr sz="1400">
              <a:latin typeface="Arial" panose="020B0604020202020204"/>
              <a:cs typeface="Arial" panose="020B0604020202020204"/>
            </a:endParaRPr>
          </a:p>
          <a:p>
            <a:pPr marL="367665" indent="-285115">
              <a:lnSpc>
                <a:spcPct val="100000"/>
              </a:lnSpc>
              <a:buClr>
                <a:srgbClr val="FF0000"/>
              </a:buClr>
              <a:buFont typeface="Wingdings" panose="05000000000000000000"/>
              <a:buChar char=""/>
              <a:tabLst>
                <a:tab pos="367665" algn="l"/>
                <a:tab pos="368300" algn="l"/>
              </a:tabLst>
            </a:pPr>
            <a:r>
              <a:rPr sz="1200" dirty="0">
                <a:latin typeface="Arial" panose="020B0604020202020204"/>
                <a:cs typeface="Arial" panose="020B0604020202020204"/>
              </a:rPr>
              <a:t>Specifications</a:t>
            </a:r>
            <a:r>
              <a:rPr sz="1200" spc="-3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of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packaging: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Plastic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bucket</a:t>
            </a:r>
            <a:r>
              <a:rPr sz="1200" spc="-2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or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as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per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client’s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requirements</a:t>
            </a:r>
            <a:endParaRPr sz="1200">
              <a:latin typeface="Arial" panose="020B0604020202020204"/>
              <a:cs typeface="Arial" panose="020B0604020202020204"/>
            </a:endParaRPr>
          </a:p>
          <a:p>
            <a:pPr marL="367665" indent="-285115">
              <a:lnSpc>
                <a:spcPct val="100000"/>
              </a:lnSpc>
              <a:buClr>
                <a:srgbClr val="FF0000"/>
              </a:buClr>
              <a:buFont typeface="Wingdings" panose="05000000000000000000"/>
              <a:buChar char=""/>
              <a:tabLst>
                <a:tab pos="367665" algn="l"/>
                <a:tab pos="368300" algn="l"/>
              </a:tabLst>
            </a:pPr>
            <a:r>
              <a:rPr sz="1200" dirty="0">
                <a:latin typeface="Arial" panose="020B0604020202020204"/>
                <a:cs typeface="Arial" panose="020B0604020202020204"/>
              </a:rPr>
              <a:t>Packing</a:t>
            </a:r>
            <a:r>
              <a:rPr sz="1200" spc="-2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size: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200L/bucket</a:t>
            </a:r>
            <a:r>
              <a:rPr sz="1200" spc="30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or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as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per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client’s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requirements</a:t>
            </a:r>
            <a:endParaRPr sz="1200">
              <a:latin typeface="Arial" panose="020B0604020202020204"/>
              <a:cs typeface="Arial" panose="020B0604020202020204"/>
            </a:endParaRPr>
          </a:p>
          <a:p>
            <a:pPr marL="367665" marR="5080" indent="-284480">
              <a:lnSpc>
                <a:spcPct val="100000"/>
              </a:lnSpc>
              <a:buClr>
                <a:srgbClr val="FF0000"/>
              </a:buClr>
              <a:buFont typeface="Wingdings" panose="05000000000000000000"/>
              <a:buChar char=""/>
              <a:tabLst>
                <a:tab pos="367665" algn="l"/>
                <a:tab pos="368300" algn="l"/>
              </a:tabLst>
            </a:pPr>
            <a:r>
              <a:rPr sz="1200" dirty="0">
                <a:latin typeface="Arial" panose="020B0604020202020204"/>
                <a:cs typeface="Arial" panose="020B0604020202020204"/>
              </a:rPr>
              <a:t>Storage</a:t>
            </a:r>
            <a:r>
              <a:rPr sz="1200" spc="-3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conditions: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Store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in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dry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area.</a:t>
            </a:r>
            <a:r>
              <a:rPr sz="1200" spc="-7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Avoid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open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flame,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strong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oxidant,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high-temperature environment</a:t>
            </a:r>
            <a:endParaRPr sz="1200">
              <a:latin typeface="Arial" panose="020B0604020202020204"/>
              <a:cs typeface="Arial" panose="020B0604020202020204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604590" y="4371525"/>
            <a:ext cx="3111581" cy="1029335"/>
          </a:xfrm>
          <a:prstGeom prst="rect">
            <a:avLst/>
          </a:prstGeom>
        </p:spPr>
        <p:txBody>
          <a:bodyPr vert="horz" wrap="square" lIns="0" tIns="12062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b="1" spc="-10" dirty="0">
                <a:solidFill>
                  <a:srgbClr val="FF0000"/>
                </a:solidFill>
                <a:latin typeface="Arial" panose="020B0604020202020204"/>
                <a:cs typeface="Arial" panose="020B0604020202020204"/>
              </a:rPr>
              <a:t>FEATURES</a:t>
            </a:r>
            <a:endParaRPr sz="1600">
              <a:latin typeface="Arial" panose="020B0604020202020204"/>
              <a:cs typeface="Arial" panose="020B0604020202020204"/>
            </a:endParaRPr>
          </a:p>
          <a:p>
            <a:pPr>
              <a:lnSpc>
                <a:spcPct val="100000"/>
              </a:lnSpc>
              <a:spcBef>
                <a:spcPts val="20"/>
              </a:spcBef>
            </a:pPr>
            <a:endParaRPr sz="1400">
              <a:latin typeface="Arial" panose="020B0604020202020204"/>
              <a:cs typeface="Arial" panose="020B0604020202020204"/>
            </a:endParaRPr>
          </a:p>
          <a:p>
            <a:pPr marL="344805" indent="-285115">
              <a:lnSpc>
                <a:spcPct val="100000"/>
              </a:lnSpc>
              <a:buClr>
                <a:srgbClr val="FF0000"/>
              </a:buClr>
              <a:buFont typeface="Wingdings" panose="05000000000000000000"/>
              <a:buChar char=""/>
              <a:tabLst>
                <a:tab pos="344805" algn="l"/>
                <a:tab pos="345440" algn="l"/>
              </a:tabLst>
            </a:pPr>
            <a:r>
              <a:rPr sz="1200" dirty="0">
                <a:latin typeface="Arial" panose="020B0604020202020204"/>
                <a:cs typeface="Arial" panose="020B0604020202020204"/>
              </a:rPr>
              <a:t>Inhibit</a:t>
            </a:r>
            <a:r>
              <a:rPr sz="1200" spc="-25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clay,</a:t>
            </a:r>
            <a:r>
              <a:rPr sz="1200" spc="-2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shale</a:t>
            </a:r>
            <a:r>
              <a:rPr sz="1200" spc="-3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and</a:t>
            </a:r>
            <a:r>
              <a:rPr sz="1200" spc="-3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cuttings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dispersion</a:t>
            </a:r>
            <a:endParaRPr sz="1200">
              <a:latin typeface="Arial" panose="020B0604020202020204"/>
              <a:cs typeface="Arial" panose="020B0604020202020204"/>
            </a:endParaRPr>
          </a:p>
          <a:p>
            <a:pPr marL="344805" indent="-285115">
              <a:lnSpc>
                <a:spcPct val="100000"/>
              </a:lnSpc>
              <a:buClr>
                <a:srgbClr val="FF0000"/>
              </a:buClr>
              <a:buFont typeface="Wingdings" panose="05000000000000000000"/>
              <a:buChar char=""/>
              <a:tabLst>
                <a:tab pos="344805" algn="l"/>
                <a:tab pos="345440" algn="l"/>
              </a:tabLst>
            </a:pPr>
            <a:r>
              <a:rPr sz="1200" dirty="0">
                <a:latin typeface="Arial" panose="020B0604020202020204"/>
                <a:cs typeface="Arial" panose="020B0604020202020204"/>
              </a:rPr>
              <a:t>Stabilize</a:t>
            </a:r>
            <a:r>
              <a:rPr sz="1200" spc="-3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pH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value</a:t>
            </a:r>
            <a:endParaRPr sz="1200">
              <a:latin typeface="Arial" panose="020B0604020202020204"/>
              <a:cs typeface="Arial" panose="020B0604020202020204"/>
            </a:endParaRPr>
          </a:p>
          <a:p>
            <a:pPr marL="344805" indent="-285115">
              <a:lnSpc>
                <a:spcPct val="100000"/>
              </a:lnSpc>
              <a:buClr>
                <a:srgbClr val="FF0000"/>
              </a:buClr>
              <a:buFont typeface="Wingdings" panose="05000000000000000000"/>
              <a:buChar char=""/>
              <a:tabLst>
                <a:tab pos="344805" algn="l"/>
                <a:tab pos="345440" algn="l"/>
              </a:tabLst>
            </a:pPr>
            <a:r>
              <a:rPr sz="1200" dirty="0">
                <a:latin typeface="Arial" panose="020B0604020202020204"/>
                <a:cs typeface="Arial" panose="020B0604020202020204"/>
              </a:rPr>
              <a:t>Strong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anti-</a:t>
            </a:r>
            <a:r>
              <a:rPr sz="1200" dirty="0">
                <a:latin typeface="Arial" panose="020B0604020202020204"/>
                <a:cs typeface="Arial" panose="020B0604020202020204"/>
              </a:rPr>
              <a:t>pollution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ability</a:t>
            </a:r>
            <a:endParaRPr sz="1200">
              <a:latin typeface="Arial" panose="020B0604020202020204"/>
              <a:cs typeface="Arial" panose="020B0604020202020204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595245" y="2156710"/>
            <a:ext cx="4404845" cy="935355"/>
          </a:xfrm>
          <a:prstGeom prst="rect">
            <a:avLst/>
          </a:prstGeom>
        </p:spPr>
        <p:txBody>
          <a:bodyPr vert="horz" wrap="square" lIns="0" tIns="12697" rIns="0" bIns="0" rtlCol="0">
            <a:spAutoFit/>
          </a:bodyPr>
          <a:lstStyle/>
          <a:p>
            <a:pPr marL="12700" marR="5080" algn="just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latin typeface="Arial" panose="020B0604020202020204"/>
                <a:cs typeface="Arial" panose="020B0604020202020204"/>
              </a:rPr>
              <a:t>PF-UHIB</a:t>
            </a:r>
            <a:r>
              <a:rPr sz="1200" spc="6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is</a:t>
            </a:r>
            <a:r>
              <a:rPr sz="1200" spc="8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an</a:t>
            </a:r>
            <a:r>
              <a:rPr sz="1200" spc="7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amine</a:t>
            </a:r>
            <a:r>
              <a:rPr sz="1200" spc="7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derivative</a:t>
            </a:r>
            <a:r>
              <a:rPr sz="1200" spc="7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utilized</a:t>
            </a:r>
            <a:r>
              <a:rPr sz="1200" spc="7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to</a:t>
            </a:r>
            <a:r>
              <a:rPr sz="1200" spc="7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inhibit</a:t>
            </a:r>
            <a:r>
              <a:rPr sz="1200" spc="8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clay</a:t>
            </a:r>
            <a:r>
              <a:rPr sz="1200" spc="95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hydration </a:t>
            </a:r>
            <a:r>
              <a:rPr sz="1200" dirty="0">
                <a:latin typeface="Arial" panose="020B0604020202020204"/>
                <a:cs typeface="Arial" panose="020B0604020202020204"/>
              </a:rPr>
              <a:t>and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swelling.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PF-</a:t>
            </a:r>
            <a:r>
              <a:rPr sz="1200" dirty="0">
                <a:latin typeface="Arial" panose="020B0604020202020204"/>
                <a:cs typeface="Arial" panose="020B0604020202020204"/>
              </a:rPr>
              <a:t>UHIB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can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inhibit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clay</a:t>
            </a:r>
            <a:r>
              <a:rPr sz="1200" spc="30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hydration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and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swelling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-50" dirty="0">
                <a:latin typeface="黑体" panose="02010609060101010101" pitchFamily="49" charset="-122"/>
                <a:cs typeface="黑体" panose="02010609060101010101" pitchFamily="49" charset="-122"/>
              </a:rPr>
              <a:t>， </a:t>
            </a:r>
            <a:r>
              <a:rPr sz="1200" dirty="0">
                <a:latin typeface="Arial" panose="020B0604020202020204"/>
                <a:cs typeface="Arial" panose="020B0604020202020204"/>
              </a:rPr>
              <a:t>by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preventing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water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and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clay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together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,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to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keep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cuttings</a:t>
            </a:r>
            <a:r>
              <a:rPr sz="1200" spc="310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integrity. </a:t>
            </a:r>
            <a:r>
              <a:rPr sz="1200" dirty="0">
                <a:latin typeface="Arial" panose="020B0604020202020204"/>
                <a:cs typeface="Arial" panose="020B0604020202020204"/>
              </a:rPr>
              <a:t>It</a:t>
            </a:r>
            <a:r>
              <a:rPr sz="1200" spc="40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effectively</a:t>
            </a:r>
            <a:r>
              <a:rPr sz="1200" spc="4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inhibits</a:t>
            </a:r>
            <a:r>
              <a:rPr sz="1200" spc="4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shale</a:t>
            </a:r>
            <a:r>
              <a:rPr sz="1200" spc="4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and</a:t>
            </a:r>
            <a:r>
              <a:rPr sz="1200" spc="4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clay</a:t>
            </a:r>
            <a:r>
              <a:rPr sz="1200" spc="4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from</a:t>
            </a:r>
            <a:r>
              <a:rPr sz="1200" spc="4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hydrating</a:t>
            </a:r>
            <a:r>
              <a:rPr sz="1200" spc="4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and</a:t>
            </a:r>
            <a:r>
              <a:rPr sz="1200" spc="55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reduces </a:t>
            </a:r>
            <a:r>
              <a:rPr sz="1200" dirty="0">
                <a:latin typeface="Arial" panose="020B0604020202020204"/>
                <a:cs typeface="Arial" panose="020B0604020202020204"/>
              </a:rPr>
              <a:t>the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probability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of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bit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balling.</a:t>
            </a:r>
            <a:endParaRPr sz="1200">
              <a:latin typeface="Arial" panose="020B0604020202020204"/>
              <a:cs typeface="Arial" panose="020B0604020202020204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1983108" y="766434"/>
            <a:ext cx="3095074" cy="999490"/>
          </a:xfrm>
          <a:prstGeom prst="rect">
            <a:avLst/>
          </a:prstGeom>
          <a:solidFill>
            <a:srgbClr val="0075C2"/>
          </a:solidFill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00000"/>
              </a:lnSpc>
            </a:pPr>
            <a:endParaRPr sz="1400">
              <a:latin typeface="Times New Roman" panose="02020603050405020304"/>
              <a:cs typeface="Times New Roman" panose="02020603050405020304"/>
            </a:endParaRPr>
          </a:p>
          <a:p>
            <a:pPr>
              <a:lnSpc>
                <a:spcPct val="100000"/>
              </a:lnSpc>
              <a:spcBef>
                <a:spcPts val="20"/>
              </a:spcBef>
            </a:pPr>
            <a:endParaRPr sz="1100">
              <a:latin typeface="Times New Roman" panose="02020603050405020304"/>
              <a:cs typeface="Times New Roman" panose="02020603050405020304"/>
            </a:endParaRPr>
          </a:p>
          <a:p>
            <a:pPr marL="951230">
              <a:lnSpc>
                <a:spcPct val="100000"/>
              </a:lnSpc>
            </a:pPr>
            <a:r>
              <a:rPr sz="1400" dirty="0">
                <a:solidFill>
                  <a:srgbClr val="FFFFFF"/>
                </a:solidFill>
                <a:latin typeface="Calibri" panose="020F0502020204030204"/>
                <a:cs typeface="Calibri" panose="020F0502020204030204"/>
              </a:rPr>
              <a:t>SHALE</a:t>
            </a:r>
            <a:r>
              <a:rPr sz="1400" spc="-30" dirty="0">
                <a:solidFill>
                  <a:srgbClr val="FFFFFF"/>
                </a:solidFill>
                <a:latin typeface="Calibri" panose="020F0502020204030204"/>
                <a:cs typeface="Calibri" panose="020F0502020204030204"/>
              </a:rPr>
              <a:t> </a:t>
            </a:r>
            <a:r>
              <a:rPr sz="1400" spc="-10" dirty="0">
                <a:solidFill>
                  <a:srgbClr val="FFFFFF"/>
                </a:solidFill>
                <a:latin typeface="Calibri" panose="020F0502020204030204"/>
                <a:cs typeface="Calibri" panose="020F0502020204030204"/>
              </a:rPr>
              <a:t>INHIBITOR</a:t>
            </a:r>
            <a:endParaRPr sz="1400">
              <a:latin typeface="Calibri" panose="020F0502020204030204"/>
              <a:cs typeface="Calibri" panose="020F0502020204030204"/>
            </a:endParaRPr>
          </a:p>
          <a:p>
            <a:pPr>
              <a:lnSpc>
                <a:spcPct val="100000"/>
              </a:lnSpc>
              <a:spcBef>
                <a:spcPts val="35"/>
              </a:spcBef>
            </a:pPr>
            <a:endParaRPr sz="1750">
              <a:latin typeface="Calibri" panose="020F0502020204030204"/>
              <a:cs typeface="Calibri" panose="020F0502020204030204"/>
            </a:endParaRPr>
          </a:p>
          <a:p>
            <a:pPr marL="1845945">
              <a:lnSpc>
                <a:spcPct val="100000"/>
              </a:lnSpc>
            </a:pPr>
            <a:r>
              <a:rPr sz="800" b="1" dirty="0">
                <a:solidFill>
                  <a:srgbClr val="FFFFFF"/>
                </a:solidFill>
                <a:latin typeface="Arial" panose="020B0604020202020204"/>
                <a:cs typeface="Arial" panose="020B0604020202020204"/>
              </a:rPr>
              <a:t>Date</a:t>
            </a:r>
            <a:r>
              <a:rPr sz="800" b="1" spc="20" dirty="0">
                <a:solidFill>
                  <a:srgbClr val="FFFFFF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800" b="1" spc="-10" dirty="0">
                <a:solidFill>
                  <a:srgbClr val="FFFFFF"/>
                </a:solidFill>
                <a:latin typeface="Arial" panose="020B0604020202020204"/>
                <a:cs typeface="Arial" panose="020B0604020202020204"/>
              </a:rPr>
              <a:t>issued</a:t>
            </a:r>
            <a:r>
              <a:rPr sz="800" b="1" spc="-10" dirty="0">
                <a:solidFill>
                  <a:srgbClr val="FFFFFF"/>
                </a:solidFill>
                <a:latin typeface="黑体" panose="02010609060101010101" pitchFamily="49" charset="-122"/>
                <a:cs typeface="黑体" panose="02010609060101010101" pitchFamily="49" charset="-122"/>
              </a:rPr>
              <a:t>：</a:t>
            </a:r>
            <a:r>
              <a:rPr sz="800" b="1" spc="-150" dirty="0">
                <a:solidFill>
                  <a:srgbClr val="FFFFFF"/>
                </a:solidFill>
                <a:latin typeface="黑体" panose="02010609060101010101" pitchFamily="49" charset="-122"/>
                <a:cs typeface="黑体" panose="02010609060101010101" pitchFamily="49" charset="-122"/>
              </a:rPr>
              <a:t> </a:t>
            </a:r>
            <a:r>
              <a:rPr sz="800" b="1" spc="-10" dirty="0">
                <a:solidFill>
                  <a:srgbClr val="FFFFFF"/>
                </a:solidFill>
                <a:latin typeface="Arial" panose="020B0604020202020204"/>
                <a:cs typeface="Arial" panose="020B0604020202020204"/>
              </a:rPr>
              <a:t>2024-6-</a:t>
            </a:r>
            <a:r>
              <a:rPr sz="800" b="1" spc="-25" dirty="0">
                <a:solidFill>
                  <a:srgbClr val="FFFFFF"/>
                </a:solidFill>
                <a:latin typeface="Arial" panose="020B0604020202020204"/>
                <a:cs typeface="Arial" panose="020B0604020202020204"/>
              </a:rPr>
              <a:t>10</a:t>
            </a:r>
            <a:endParaRPr sz="800">
              <a:latin typeface="Arial" panose="020B0604020202020204"/>
              <a:cs typeface="Arial" panose="020B0604020202020204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517525" y="766445"/>
            <a:ext cx="1466215" cy="999490"/>
          </a:xfrm>
          <a:prstGeom prst="rect">
            <a:avLst/>
          </a:prstGeom>
          <a:solidFill>
            <a:srgbClr val="DD002B"/>
          </a:solidFill>
        </p:spPr>
        <p:txBody>
          <a:bodyPr vert="horz" wrap="square" lIns="0" tIns="634" rIns="0" bIns="0" rtlCol="0">
            <a:noAutofit/>
          </a:bodyPr>
          <a:lstStyle/>
          <a:p>
            <a:pPr>
              <a:lnSpc>
                <a:spcPct val="100000"/>
              </a:lnSpc>
              <a:spcBef>
                <a:spcPts val="5"/>
              </a:spcBef>
            </a:pPr>
            <a:endParaRPr sz="2300">
              <a:latin typeface="Times New Roman" panose="02020603050405020304"/>
              <a:cs typeface="Times New Roman" panose="02020603050405020304"/>
            </a:endParaRPr>
          </a:p>
          <a:p>
            <a:pPr marL="322580">
              <a:lnSpc>
                <a:spcPct val="100000"/>
              </a:lnSpc>
            </a:pPr>
            <a:r>
              <a:rPr sz="2000" spc="-10" dirty="0">
                <a:solidFill>
                  <a:srgbClr val="FFFFFF"/>
                </a:solidFill>
                <a:latin typeface="Impact" panose="020B0806030902050204"/>
                <a:cs typeface="Impact" panose="020B0806030902050204"/>
              </a:rPr>
              <a:t>PF-</a:t>
            </a:r>
            <a:r>
              <a:rPr sz="2000" spc="-20" dirty="0">
                <a:solidFill>
                  <a:srgbClr val="FFFFFF"/>
                </a:solidFill>
                <a:latin typeface="Impact" panose="020B0806030902050204"/>
                <a:cs typeface="Impact" panose="020B0806030902050204"/>
              </a:rPr>
              <a:t>UHIB</a:t>
            </a:r>
            <a:endParaRPr sz="2000">
              <a:latin typeface="Impact" panose="020B0806030902050204"/>
              <a:cs typeface="Impact" panose="020B0806030902050204"/>
            </a:endParaRPr>
          </a:p>
        </p:txBody>
      </p:sp>
      <p:sp>
        <p:nvSpPr>
          <p:cNvPr id="16" name="object 16"/>
          <p:cNvSpPr/>
          <p:nvPr/>
        </p:nvSpPr>
        <p:spPr>
          <a:xfrm>
            <a:off x="426809" y="9613888"/>
            <a:ext cx="3917887" cy="530765"/>
          </a:xfrm>
          <a:custGeom>
            <a:avLst/>
            <a:gdLst/>
            <a:ahLst/>
            <a:cxnLst/>
            <a:rect l="l" t="t" r="r" b="b"/>
            <a:pathLst>
              <a:path w="3918585" h="530859">
                <a:moveTo>
                  <a:pt x="3914203" y="530847"/>
                </a:moveTo>
                <a:lnTo>
                  <a:pt x="3809" y="530847"/>
                </a:lnTo>
                <a:lnTo>
                  <a:pt x="2362" y="530555"/>
                </a:lnTo>
                <a:lnTo>
                  <a:pt x="1117" y="529729"/>
                </a:lnTo>
                <a:lnTo>
                  <a:pt x="292" y="528497"/>
                </a:lnTo>
                <a:lnTo>
                  <a:pt x="0" y="527037"/>
                </a:lnTo>
                <a:lnTo>
                  <a:pt x="0" y="3809"/>
                </a:lnTo>
                <a:lnTo>
                  <a:pt x="292" y="2362"/>
                </a:lnTo>
                <a:lnTo>
                  <a:pt x="1117" y="1117"/>
                </a:lnTo>
                <a:lnTo>
                  <a:pt x="2362" y="292"/>
                </a:lnTo>
                <a:lnTo>
                  <a:pt x="3809" y="0"/>
                </a:lnTo>
                <a:lnTo>
                  <a:pt x="3914203" y="0"/>
                </a:lnTo>
                <a:lnTo>
                  <a:pt x="3915664" y="292"/>
                </a:lnTo>
                <a:lnTo>
                  <a:pt x="3916895" y="1117"/>
                </a:lnTo>
                <a:lnTo>
                  <a:pt x="3917721" y="2362"/>
                </a:lnTo>
                <a:lnTo>
                  <a:pt x="3918013" y="3809"/>
                </a:lnTo>
                <a:lnTo>
                  <a:pt x="7619" y="3809"/>
                </a:lnTo>
                <a:lnTo>
                  <a:pt x="3809" y="7620"/>
                </a:lnTo>
                <a:lnTo>
                  <a:pt x="7619" y="7620"/>
                </a:lnTo>
                <a:lnTo>
                  <a:pt x="7619" y="523227"/>
                </a:lnTo>
                <a:lnTo>
                  <a:pt x="3809" y="523227"/>
                </a:lnTo>
                <a:lnTo>
                  <a:pt x="7619" y="527037"/>
                </a:lnTo>
                <a:lnTo>
                  <a:pt x="3918013" y="527037"/>
                </a:lnTo>
                <a:lnTo>
                  <a:pt x="3917721" y="528497"/>
                </a:lnTo>
                <a:lnTo>
                  <a:pt x="3916895" y="529729"/>
                </a:lnTo>
                <a:lnTo>
                  <a:pt x="3915664" y="530555"/>
                </a:lnTo>
                <a:lnTo>
                  <a:pt x="3914203" y="530847"/>
                </a:lnTo>
                <a:close/>
              </a:path>
              <a:path w="3918585" h="530859">
                <a:moveTo>
                  <a:pt x="7619" y="7620"/>
                </a:moveTo>
                <a:lnTo>
                  <a:pt x="3809" y="7620"/>
                </a:lnTo>
                <a:lnTo>
                  <a:pt x="7619" y="3809"/>
                </a:lnTo>
                <a:lnTo>
                  <a:pt x="7619" y="7620"/>
                </a:lnTo>
                <a:close/>
              </a:path>
              <a:path w="3918585" h="530859">
                <a:moveTo>
                  <a:pt x="3910393" y="7620"/>
                </a:moveTo>
                <a:lnTo>
                  <a:pt x="7619" y="7620"/>
                </a:lnTo>
                <a:lnTo>
                  <a:pt x="7619" y="3809"/>
                </a:lnTo>
                <a:lnTo>
                  <a:pt x="3910393" y="3809"/>
                </a:lnTo>
                <a:lnTo>
                  <a:pt x="3910393" y="7620"/>
                </a:lnTo>
                <a:close/>
              </a:path>
              <a:path w="3918585" h="530859">
                <a:moveTo>
                  <a:pt x="3910393" y="527037"/>
                </a:moveTo>
                <a:lnTo>
                  <a:pt x="3910393" y="3809"/>
                </a:lnTo>
                <a:lnTo>
                  <a:pt x="3914203" y="7620"/>
                </a:lnTo>
                <a:lnTo>
                  <a:pt x="3918013" y="7620"/>
                </a:lnTo>
                <a:lnTo>
                  <a:pt x="3918013" y="523227"/>
                </a:lnTo>
                <a:lnTo>
                  <a:pt x="3914203" y="523227"/>
                </a:lnTo>
                <a:lnTo>
                  <a:pt x="3910393" y="527037"/>
                </a:lnTo>
                <a:close/>
              </a:path>
              <a:path w="3918585" h="530859">
                <a:moveTo>
                  <a:pt x="3918013" y="7620"/>
                </a:moveTo>
                <a:lnTo>
                  <a:pt x="3914203" y="7620"/>
                </a:lnTo>
                <a:lnTo>
                  <a:pt x="3910393" y="3809"/>
                </a:lnTo>
                <a:lnTo>
                  <a:pt x="3918013" y="3809"/>
                </a:lnTo>
                <a:lnTo>
                  <a:pt x="3918013" y="7620"/>
                </a:lnTo>
                <a:close/>
              </a:path>
              <a:path w="3918585" h="530859">
                <a:moveTo>
                  <a:pt x="7619" y="527037"/>
                </a:moveTo>
                <a:lnTo>
                  <a:pt x="3809" y="523227"/>
                </a:lnTo>
                <a:lnTo>
                  <a:pt x="7619" y="523227"/>
                </a:lnTo>
                <a:lnTo>
                  <a:pt x="7619" y="527037"/>
                </a:lnTo>
                <a:close/>
              </a:path>
              <a:path w="3918585" h="530859">
                <a:moveTo>
                  <a:pt x="3910393" y="527037"/>
                </a:moveTo>
                <a:lnTo>
                  <a:pt x="7619" y="527037"/>
                </a:lnTo>
                <a:lnTo>
                  <a:pt x="7619" y="523227"/>
                </a:lnTo>
                <a:lnTo>
                  <a:pt x="3910393" y="523227"/>
                </a:lnTo>
                <a:lnTo>
                  <a:pt x="3910393" y="527037"/>
                </a:lnTo>
                <a:close/>
              </a:path>
              <a:path w="3918585" h="530859">
                <a:moveTo>
                  <a:pt x="3918013" y="527037"/>
                </a:moveTo>
                <a:lnTo>
                  <a:pt x="3910393" y="527037"/>
                </a:lnTo>
                <a:lnTo>
                  <a:pt x="3914203" y="523227"/>
                </a:lnTo>
                <a:lnTo>
                  <a:pt x="3918013" y="523227"/>
                </a:lnTo>
                <a:lnTo>
                  <a:pt x="3918013" y="527037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graphicFrame>
        <p:nvGraphicFramePr>
          <p:cNvPr id="17" name="object 17"/>
          <p:cNvGraphicFramePr>
            <a:graphicFrameLocks noGrp="1"/>
          </p:cNvGraphicFramePr>
          <p:nvPr/>
        </p:nvGraphicFramePr>
        <p:xfrm>
          <a:off x="4652807" y="3271190"/>
          <a:ext cx="2661285" cy="153543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271270"/>
                <a:gridCol w="1390015"/>
              </a:tblGrid>
              <a:tr h="551815">
                <a:tc gridSpan="2">
                  <a:txBody>
                    <a:bodyPr/>
                    <a:lstStyle/>
                    <a:p>
                      <a:pPr marL="692150">
                        <a:lnSpc>
                          <a:spcPct val="100000"/>
                        </a:lnSpc>
                        <a:spcBef>
                          <a:spcPts val="1060"/>
                        </a:spcBef>
                      </a:pPr>
                      <a:r>
                        <a:rPr sz="1600" b="1" spc="-10" dirty="0">
                          <a:solidFill>
                            <a:srgbClr val="FFFFFF"/>
                          </a:solidFill>
                          <a:latin typeface="Arial" panose="020B0604020202020204"/>
                          <a:cs typeface="Arial" panose="020B0604020202020204"/>
                        </a:rPr>
                        <a:t>Specification</a:t>
                      </a:r>
                      <a:endParaRPr sz="1600">
                        <a:latin typeface="Arial" panose="020B0604020202020204"/>
                        <a:cs typeface="Arial" panose="020B0604020202020204"/>
                      </a:endParaRPr>
                    </a:p>
                  </a:txBody>
                  <a:tcPr marL="0" marR="0" marT="134596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solidFill>
                      <a:srgbClr val="DD002B"/>
                    </a:solidFill>
                  </a:tcPr>
                </a:tc>
                <a:tc hMerge="1">
                  <a:tcPr marL="0" marR="0" marT="0" marB="0"/>
                </a:tc>
              </a:tr>
              <a:tr h="314960">
                <a:tc>
                  <a:txBody>
                    <a:bodyPr/>
                    <a:lstStyle/>
                    <a:p>
                      <a:pPr marL="60325" algn="ctr">
                        <a:lnSpc>
                          <a:spcPct val="100000"/>
                        </a:lnSpc>
                        <a:spcBef>
                          <a:spcPts val="695"/>
                        </a:spcBef>
                      </a:pPr>
                      <a:r>
                        <a:rPr sz="1050" spc="-10" dirty="0">
                          <a:latin typeface="Arial" panose="020B0604020202020204"/>
                          <a:cs typeface="Arial" panose="020B0604020202020204"/>
                        </a:rPr>
                        <a:t>Appearance</a:t>
                      </a:r>
                      <a:endParaRPr sz="1050">
                        <a:latin typeface="Arial" panose="020B0604020202020204"/>
                        <a:cs typeface="Arial" panose="020B0604020202020204"/>
                      </a:endParaRPr>
                    </a:p>
                  </a:txBody>
                  <a:tcPr marL="0" marR="0" marT="88249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350520">
                        <a:lnSpc>
                          <a:spcPct val="100000"/>
                        </a:lnSpc>
                        <a:spcBef>
                          <a:spcPts val="695"/>
                        </a:spcBef>
                      </a:pPr>
                      <a:r>
                        <a:rPr sz="1050" dirty="0">
                          <a:latin typeface="Arial" panose="020B0604020202020204"/>
                          <a:cs typeface="Arial" panose="020B0604020202020204"/>
                        </a:rPr>
                        <a:t>Yellow</a:t>
                      </a:r>
                      <a:r>
                        <a:rPr sz="1050" spc="-30" dirty="0">
                          <a:latin typeface="Arial" panose="020B0604020202020204"/>
                          <a:cs typeface="Arial" panose="020B0604020202020204"/>
                        </a:rPr>
                        <a:t> </a:t>
                      </a:r>
                      <a:r>
                        <a:rPr sz="1050" spc="-10" dirty="0">
                          <a:latin typeface="Arial" panose="020B0604020202020204"/>
                          <a:cs typeface="Arial" panose="020B0604020202020204"/>
                        </a:rPr>
                        <a:t>liquid</a:t>
                      </a:r>
                      <a:endParaRPr sz="1050">
                        <a:latin typeface="Arial" panose="020B0604020202020204"/>
                        <a:cs typeface="Arial" panose="020B0604020202020204"/>
                      </a:endParaRPr>
                    </a:p>
                  </a:txBody>
                  <a:tcPr marL="0" marR="0" marT="88249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</a:tr>
              <a:tr h="334010">
                <a:tc>
                  <a:txBody>
                    <a:bodyPr/>
                    <a:lstStyle/>
                    <a:p>
                      <a:pPr marL="60325" algn="ctr">
                        <a:lnSpc>
                          <a:spcPct val="100000"/>
                        </a:lnSpc>
                        <a:spcBef>
                          <a:spcPts val="845"/>
                        </a:spcBef>
                      </a:pPr>
                      <a:r>
                        <a:rPr sz="1050" spc="-10" dirty="0">
                          <a:latin typeface="Arial" panose="020B0604020202020204"/>
                          <a:cs typeface="Arial" panose="020B0604020202020204"/>
                        </a:rPr>
                        <a:t>Density</a:t>
                      </a:r>
                      <a:r>
                        <a:rPr sz="1050" spc="-10" dirty="0">
                          <a:latin typeface="黑体" panose="02010609060101010101" pitchFamily="49" charset="-122"/>
                          <a:cs typeface="黑体" panose="02010609060101010101" pitchFamily="49" charset="-122"/>
                        </a:rPr>
                        <a:t>，</a:t>
                      </a:r>
                      <a:r>
                        <a:rPr sz="1050" spc="-190" dirty="0">
                          <a:latin typeface="黑体" panose="02010609060101010101" pitchFamily="49" charset="-122"/>
                          <a:cs typeface="黑体" panose="02010609060101010101" pitchFamily="49" charset="-122"/>
                        </a:rPr>
                        <a:t> </a:t>
                      </a:r>
                      <a:r>
                        <a:rPr sz="1050" spc="-10" dirty="0">
                          <a:latin typeface="Arial" panose="020B0604020202020204"/>
                          <a:cs typeface="Arial" panose="020B0604020202020204"/>
                        </a:rPr>
                        <a:t>g/cm</a:t>
                      </a:r>
                      <a:r>
                        <a:rPr sz="975" spc="-15" baseline="21000" dirty="0">
                          <a:latin typeface="Arial" panose="020B0604020202020204"/>
                          <a:cs typeface="Arial" panose="020B0604020202020204"/>
                        </a:rPr>
                        <a:t>3</a:t>
                      </a:r>
                      <a:endParaRPr sz="975" baseline="21000">
                        <a:latin typeface="Arial" panose="020B0604020202020204"/>
                        <a:cs typeface="Arial" panose="020B0604020202020204"/>
                      </a:endParaRPr>
                    </a:p>
                  </a:txBody>
                  <a:tcPr marL="0" marR="0" marT="107294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395605">
                        <a:lnSpc>
                          <a:spcPct val="100000"/>
                        </a:lnSpc>
                        <a:spcBef>
                          <a:spcPts val="845"/>
                        </a:spcBef>
                      </a:pPr>
                      <a:r>
                        <a:rPr sz="1050" spc="-10" dirty="0">
                          <a:latin typeface="Arial" panose="020B0604020202020204"/>
                          <a:cs typeface="Arial" panose="020B0604020202020204"/>
                        </a:rPr>
                        <a:t>1.08</a:t>
                      </a:r>
                      <a:r>
                        <a:rPr sz="1050" spc="-10" dirty="0">
                          <a:latin typeface="黑体" panose="02010609060101010101" pitchFamily="49" charset="-122"/>
                          <a:cs typeface="黑体" panose="02010609060101010101" pitchFamily="49" charset="-122"/>
                        </a:rPr>
                        <a:t>±</a:t>
                      </a:r>
                      <a:r>
                        <a:rPr sz="1050" spc="-10" dirty="0">
                          <a:latin typeface="Arial" panose="020B0604020202020204"/>
                          <a:cs typeface="Arial" panose="020B0604020202020204"/>
                        </a:rPr>
                        <a:t>0.02</a:t>
                      </a:r>
                      <a:endParaRPr sz="1050">
                        <a:latin typeface="Arial" panose="020B0604020202020204"/>
                        <a:cs typeface="Arial" panose="020B0604020202020204"/>
                      </a:endParaRPr>
                    </a:p>
                  </a:txBody>
                  <a:tcPr marL="0" marR="0" marT="107294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</a:tr>
              <a:tr h="334645">
                <a:tc>
                  <a:txBody>
                    <a:bodyPr/>
                    <a:lstStyle/>
                    <a:p>
                      <a:pPr marL="60960" algn="ctr">
                        <a:lnSpc>
                          <a:spcPct val="100000"/>
                        </a:lnSpc>
                        <a:spcBef>
                          <a:spcPts val="845"/>
                        </a:spcBef>
                      </a:pPr>
                      <a:r>
                        <a:rPr sz="1050" dirty="0">
                          <a:latin typeface="Arial" panose="020B0604020202020204"/>
                          <a:cs typeface="Arial" panose="020B0604020202020204"/>
                        </a:rPr>
                        <a:t>pH</a:t>
                      </a:r>
                      <a:r>
                        <a:rPr sz="1050" dirty="0">
                          <a:latin typeface="黑体" panose="02010609060101010101" pitchFamily="49" charset="-122"/>
                          <a:cs typeface="黑体" panose="02010609060101010101" pitchFamily="49" charset="-122"/>
                        </a:rPr>
                        <a:t>（</a:t>
                      </a:r>
                      <a:r>
                        <a:rPr sz="1050" dirty="0">
                          <a:latin typeface="Arial" panose="020B0604020202020204"/>
                          <a:cs typeface="Arial" panose="020B0604020202020204"/>
                        </a:rPr>
                        <a:t>1%</a:t>
                      </a:r>
                      <a:r>
                        <a:rPr sz="1050" spc="-25" dirty="0">
                          <a:latin typeface="Arial" panose="020B0604020202020204"/>
                          <a:cs typeface="Arial" panose="020B0604020202020204"/>
                        </a:rPr>
                        <a:t> </a:t>
                      </a:r>
                      <a:r>
                        <a:rPr sz="1050" spc="-10" dirty="0">
                          <a:latin typeface="Arial" panose="020B0604020202020204"/>
                          <a:cs typeface="Arial" panose="020B0604020202020204"/>
                        </a:rPr>
                        <a:t>solution</a:t>
                      </a:r>
                      <a:r>
                        <a:rPr sz="1050" spc="-10" dirty="0">
                          <a:latin typeface="黑体" panose="02010609060101010101" pitchFamily="49" charset="-122"/>
                          <a:cs typeface="黑体" panose="02010609060101010101" pitchFamily="49" charset="-122"/>
                        </a:rPr>
                        <a:t>）</a:t>
                      </a:r>
                      <a:endParaRPr sz="1050">
                        <a:latin typeface="黑体" panose="02010609060101010101" pitchFamily="49" charset="-122"/>
                        <a:cs typeface="黑体" panose="02010609060101010101" pitchFamily="49" charset="-122"/>
                      </a:endParaRPr>
                    </a:p>
                  </a:txBody>
                  <a:tcPr marL="0" marR="0" marT="10729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60960" algn="ctr">
                        <a:lnSpc>
                          <a:spcPct val="100000"/>
                        </a:lnSpc>
                        <a:spcBef>
                          <a:spcPts val="845"/>
                        </a:spcBef>
                      </a:pPr>
                      <a:r>
                        <a:rPr sz="1050" spc="-25" dirty="0">
                          <a:latin typeface="黑体" panose="02010609060101010101" pitchFamily="49" charset="-122"/>
                          <a:cs typeface="黑体" panose="02010609060101010101" pitchFamily="49" charset="-122"/>
                        </a:rPr>
                        <a:t>＞</a:t>
                      </a:r>
                      <a:r>
                        <a:rPr sz="1050" spc="-25" dirty="0">
                          <a:latin typeface="Arial" panose="020B0604020202020204"/>
                          <a:cs typeface="Arial" panose="020B0604020202020204"/>
                        </a:rPr>
                        <a:t>9</a:t>
                      </a:r>
                      <a:endParaRPr sz="1050">
                        <a:latin typeface="Arial" panose="020B0604020202020204"/>
                        <a:cs typeface="Arial" panose="020B0604020202020204"/>
                      </a:endParaRPr>
                    </a:p>
                  </a:txBody>
                  <a:tcPr marL="0" marR="0" marT="10729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</a:tr>
            </a:tbl>
          </a:graphicData>
        </a:graphic>
      </p:graphicFrame>
      <p:sp>
        <p:nvSpPr>
          <p:cNvPr id="18" name="object 18"/>
          <p:cNvSpPr txBox="1"/>
          <p:nvPr/>
        </p:nvSpPr>
        <p:spPr>
          <a:xfrm>
            <a:off x="5890075" y="9394274"/>
            <a:ext cx="1092005" cy="15367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000" b="1" spc="-10" dirty="0">
                <a:solidFill>
                  <a:srgbClr val="646464"/>
                </a:solidFill>
                <a:latin typeface="Arial" panose="020B0604020202020204"/>
                <a:cs typeface="Arial" panose="020B0604020202020204"/>
                <a:hlinkClick r:id="rId2"/>
              </a:rPr>
              <a:t>www.cosl.com.cn</a:t>
            </a:r>
            <a:endParaRPr sz="1000">
              <a:latin typeface="Arial" panose="020B0604020202020204"/>
              <a:cs typeface="Arial" panose="020B0604020202020204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4783467" y="9559345"/>
            <a:ext cx="2198613" cy="74358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1000" b="1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China</a:t>
            </a:r>
            <a:r>
              <a:rPr sz="1000" b="1" spc="-35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000" b="1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Oilfield</a:t>
            </a:r>
            <a:r>
              <a:rPr sz="1000" b="1" spc="-35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000" b="1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Services</a:t>
            </a:r>
            <a:r>
              <a:rPr sz="1000" b="1" spc="-3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000" b="1" spc="-1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Limited</a:t>
            </a:r>
            <a:endParaRPr sz="1000">
              <a:latin typeface="Arial" panose="020B0604020202020204"/>
              <a:cs typeface="Arial" panose="020B0604020202020204"/>
            </a:endParaRPr>
          </a:p>
          <a:p>
            <a:pPr marR="5080" algn="r">
              <a:lnSpc>
                <a:spcPts val="1100"/>
              </a:lnSpc>
              <a:spcBef>
                <a:spcPts val="100"/>
              </a:spcBef>
            </a:pPr>
            <a:r>
              <a:rPr sz="100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No.81,</a:t>
            </a:r>
            <a:r>
              <a:rPr sz="1000" spc="-3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00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Xinggong</a:t>
            </a:r>
            <a:r>
              <a:rPr sz="1000" spc="-3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00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West</a:t>
            </a:r>
            <a:r>
              <a:rPr sz="1000" spc="-25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00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Street,</a:t>
            </a:r>
            <a:r>
              <a:rPr sz="1000" spc="-25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000" spc="-1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Yanjiao,</a:t>
            </a:r>
            <a:endParaRPr sz="1000">
              <a:latin typeface="Arial" panose="020B0604020202020204"/>
              <a:cs typeface="Arial" panose="020B0604020202020204"/>
            </a:endParaRPr>
          </a:p>
          <a:p>
            <a:pPr marR="5080" algn="r">
              <a:lnSpc>
                <a:spcPts val="1100"/>
              </a:lnSpc>
            </a:pPr>
            <a:r>
              <a:rPr sz="100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Sanhe,</a:t>
            </a:r>
            <a:r>
              <a:rPr sz="1000" spc="-3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00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Hebei,</a:t>
            </a:r>
            <a:r>
              <a:rPr sz="1000" spc="-3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000" spc="-1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China</a:t>
            </a:r>
            <a:endParaRPr sz="1000">
              <a:latin typeface="Arial" panose="020B0604020202020204"/>
              <a:cs typeface="Arial" panose="020B0604020202020204"/>
            </a:endParaRPr>
          </a:p>
          <a:p>
            <a:pPr marR="5080" algn="r">
              <a:lnSpc>
                <a:spcPts val="1100"/>
              </a:lnSpc>
              <a:spcBef>
                <a:spcPts val="100"/>
              </a:spcBef>
            </a:pPr>
            <a:r>
              <a:rPr sz="1000" spc="-10" dirty="0">
                <a:solidFill>
                  <a:srgbClr val="646464"/>
                </a:solidFill>
                <a:latin typeface="Arial" panose="020B0604020202020204"/>
                <a:cs typeface="Arial" panose="020B0604020202020204"/>
                <a:hlinkClick r:id="rId3"/>
              </a:rPr>
              <a:t>zhangxd11@cosl.com.cn</a:t>
            </a:r>
            <a:endParaRPr sz="1000">
              <a:latin typeface="Arial" panose="020B0604020202020204"/>
              <a:cs typeface="Arial" panose="020B0604020202020204"/>
            </a:endParaRPr>
          </a:p>
          <a:p>
            <a:pPr marR="5080" algn="r">
              <a:lnSpc>
                <a:spcPts val="1100"/>
              </a:lnSpc>
            </a:pPr>
            <a:r>
              <a:rPr sz="1000" spc="-1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+86-10-</a:t>
            </a:r>
            <a:r>
              <a:rPr sz="100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8452</a:t>
            </a:r>
            <a:r>
              <a:rPr sz="1000" spc="1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000" spc="-2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2344</a:t>
            </a:r>
            <a:endParaRPr sz="1000">
              <a:latin typeface="Arial" panose="020B0604020202020204"/>
              <a:cs typeface="Arial" panose="020B0604020202020204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509344" y="9655897"/>
            <a:ext cx="3731864" cy="433705"/>
          </a:xfrm>
          <a:prstGeom prst="rect">
            <a:avLst/>
          </a:prstGeom>
        </p:spPr>
        <p:txBody>
          <a:bodyPr vert="horz" wrap="square" lIns="0" tIns="3809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30"/>
              </a:spcBef>
            </a:pPr>
            <a:r>
              <a:rPr sz="700" dirty="0">
                <a:latin typeface="Arial" panose="020B0604020202020204"/>
                <a:cs typeface="Arial" panose="020B0604020202020204"/>
              </a:rPr>
              <a:t>This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information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is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supplied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solely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for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informational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purposes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and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COSL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makes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no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spc="-10" dirty="0">
                <a:latin typeface="Arial" panose="020B0604020202020204"/>
                <a:cs typeface="Arial" panose="020B0604020202020204"/>
              </a:rPr>
              <a:t>guarantees</a:t>
            </a:r>
            <a:r>
              <a:rPr sz="700" spc="50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or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warranties,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either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expressed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or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implied,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with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respect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to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the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accuracy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and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use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of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this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spc="-10" dirty="0">
                <a:latin typeface="Arial" panose="020B0604020202020204"/>
                <a:cs typeface="Arial" panose="020B0604020202020204"/>
              </a:rPr>
              <a:t>data.</a:t>
            </a:r>
            <a:r>
              <a:rPr sz="700" spc="50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All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product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warranties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and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guarantees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shall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be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governed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by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the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Standard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Terms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of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spc="-10" dirty="0">
                <a:latin typeface="Arial" panose="020B0604020202020204"/>
                <a:cs typeface="Arial" panose="020B0604020202020204"/>
              </a:rPr>
              <a:t>Sale.</a:t>
            </a:r>
            <a:endParaRPr sz="700">
              <a:latin typeface="Arial" panose="020B0604020202020204"/>
              <a:cs typeface="Arial" panose="020B0604020202020204"/>
            </a:endParaRPr>
          </a:p>
          <a:p>
            <a:pPr marL="12700">
              <a:lnSpc>
                <a:spcPct val="100000"/>
              </a:lnSpc>
            </a:pPr>
            <a:r>
              <a:rPr sz="700" dirty="0">
                <a:latin typeface="Arial" panose="020B0604020202020204"/>
                <a:cs typeface="Arial" panose="020B0604020202020204"/>
              </a:rPr>
              <a:t>Nothing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in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this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document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is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legal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advice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or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is</a:t>
            </a:r>
            <a:r>
              <a:rPr sz="700" spc="-1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a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substitute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for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competent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legal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spc="-10" dirty="0">
                <a:latin typeface="Arial" panose="020B0604020202020204"/>
                <a:cs typeface="Arial" panose="020B0604020202020204"/>
              </a:rPr>
              <a:t>advice.</a:t>
            </a:r>
            <a:endParaRPr sz="700">
              <a:latin typeface="Arial" panose="020B0604020202020204"/>
              <a:cs typeface="Arial" panose="020B0604020202020204"/>
            </a:endParaRPr>
          </a:p>
        </p:txBody>
      </p:sp>
      <p:sp>
        <p:nvSpPr>
          <p:cNvPr id="21" name="object 21"/>
          <p:cNvSpPr txBox="1">
            <a:spLocks noGrp="1"/>
          </p:cNvSpPr>
          <p:nvPr>
            <p:ph type="ftr" sz="quarter" idx="5"/>
          </p:nvPr>
        </p:nvSpPr>
        <p:spPr>
          <a:xfrm>
            <a:off x="3508921" y="10466192"/>
            <a:ext cx="545058" cy="125095"/>
          </a:xfrm>
          <a:prstGeom prst="rect">
            <a:avLst/>
          </a:prstGeom>
        </p:spPr>
        <p:txBody>
          <a:bodyPr vert="horz" wrap="square" lIns="0" tIns="317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</a:t>
            </a:r>
            <a:r>
              <a:rPr spc="-15" dirty="0"/>
              <a:t> </a:t>
            </a:r>
            <a:r>
              <a:rPr dirty="0"/>
              <a:t>1</a:t>
            </a:r>
            <a:r>
              <a:rPr spc="-10" dirty="0"/>
              <a:t> </a:t>
            </a:r>
            <a:r>
              <a:rPr dirty="0"/>
              <a:t>of</a:t>
            </a:r>
            <a:r>
              <a:rPr spc="-15" dirty="0"/>
              <a:t> </a:t>
            </a:r>
            <a:r>
              <a:rPr spc="-50" dirty="0"/>
              <a:t>1</a:t>
            </a:r>
            <a:endParaRPr spc="-5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646464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A000120150303A01PPBG</Template>
  <TotalTime>0</TotalTime>
  <Words>1421</Words>
  <Application>WPS 演示</Application>
  <PresentationFormat>自定义</PresentationFormat>
  <Paragraphs>57</Paragraphs>
  <Slides>1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13" baseType="lpstr">
      <vt:lpstr>Arial</vt:lpstr>
      <vt:lpstr>宋体</vt:lpstr>
      <vt:lpstr>Wingdings</vt:lpstr>
      <vt:lpstr>Arial</vt:lpstr>
      <vt:lpstr>Wingdings</vt:lpstr>
      <vt:lpstr>黑体</vt:lpstr>
      <vt:lpstr>Times New Roman</vt:lpstr>
      <vt:lpstr>Calibri</vt:lpstr>
      <vt:lpstr>Impact</vt:lpstr>
      <vt:lpstr>微软雅黑</vt:lpstr>
      <vt:lpstr>Arial Unicode MS</vt:lpstr>
      <vt:lpstr>Office Theme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莫天明/油化研究院/油田化学事业部/中海油服</dc:creator>
  <cp:lastModifiedBy>钟敏菊</cp:lastModifiedBy>
  <cp:revision>229</cp:revision>
  <dcterms:created xsi:type="dcterms:W3CDTF">2017-02-16T09:46:00Z</dcterms:created>
  <dcterms:modified xsi:type="dcterms:W3CDTF">2025-02-13T02:27:27Z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2052-12.1.0.19770</vt:lpwstr>
  </property>
  <property fmtid="{D5CDD505-2E9C-101B-9397-08002B2CF9AE}" pid="3" name="ICV">
    <vt:lpwstr>2F68926A0882447C8C790144B887F340_13</vt:lpwstr>
  </property>
</Properties>
</file>