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3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60"/>
  </p:normalViewPr>
  <p:slideViewPr>
    <p:cSldViewPr snapToGrid="0">
      <p:cViewPr varScale="1">
        <p:scale>
          <a:sx n="80" d="100"/>
          <a:sy n="80" d="100"/>
        </p:scale>
        <p:origin x="2910" y="108"/>
      </p:cViewPr>
      <p:guideLst>
        <p:guide orient="horz" pos="3367"/>
        <p:guide pos="23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61" y="6140625"/>
            <a:ext cx="7515156" cy="3477275"/>
          </a:xfrm>
          <a:custGeom>
            <a:avLst/>
            <a:gdLst/>
            <a:ahLst/>
            <a:cxnLst/>
            <a:rect l="l" t="t" r="r" b="b"/>
            <a:pathLst>
              <a:path w="7516495" h="3477895">
                <a:moveTo>
                  <a:pt x="7516368" y="3477768"/>
                </a:moveTo>
                <a:lnTo>
                  <a:pt x="0" y="3477768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7768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66215" cy="100012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43053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spc="-25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RG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10001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50">
              <a:latin typeface="Times New Roman" panose="02020603050405020304"/>
              <a:cs typeface="Times New Roman" panose="02020603050405020304"/>
            </a:endParaRPr>
          </a:p>
          <a:p>
            <a:pPr marL="235585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LOST</a:t>
            </a:r>
            <a:r>
              <a:rPr sz="1400" spc="-7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CIRCULATION</a:t>
            </a:r>
            <a:r>
              <a:rPr sz="1400" spc="-6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MATERIAL(LCM)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700">
              <a:latin typeface="Calibri" panose="020F0502020204030204"/>
              <a:cs typeface="Calibri" panose="020F0502020204030204"/>
            </a:endParaRPr>
          </a:p>
          <a:p>
            <a:pPr marL="191452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-1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issued: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9" name="object 9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2" name="object 12"/>
          <p:cNvSpPr txBox="1"/>
          <p:nvPr/>
        </p:nvSpPr>
        <p:spPr>
          <a:xfrm>
            <a:off x="595245" y="7664787"/>
            <a:ext cx="6074598" cy="90487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area,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flame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5245" y="2208136"/>
            <a:ext cx="4410559" cy="469963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5715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85" dirty="0">
                <a:latin typeface="Arial" panose="020B0604020202020204"/>
                <a:cs typeface="Arial" panose="020B0604020202020204"/>
              </a:rPr>
              <a:t>PF-</a:t>
            </a:r>
            <a:r>
              <a:rPr sz="1200" dirty="0">
                <a:latin typeface="Arial" panose="020B0604020202020204"/>
                <a:cs typeface="Arial" panose="020B0604020202020204"/>
              </a:rPr>
              <a:t>RG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type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high-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resiliency</a:t>
            </a:r>
            <a:r>
              <a:rPr sz="1200" spc="2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graphite</a:t>
            </a:r>
            <a:r>
              <a:rPr sz="1200" spc="2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that</a:t>
            </a:r>
            <a:r>
              <a:rPr sz="1200" spc="229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provide enhanced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bridging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induced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fractures.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is </a:t>
            </a:r>
            <a:r>
              <a:rPr sz="1200" dirty="0">
                <a:latin typeface="Arial" panose="020B0604020202020204"/>
                <a:cs typeface="Arial" panose="020B0604020202020204"/>
              </a:rPr>
              <a:t>compatible</a:t>
            </a:r>
            <a:r>
              <a:rPr sz="1200" spc="1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WBM,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OBM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/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SBM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bridging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materials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natural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induced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fracture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drilling </a:t>
            </a:r>
            <a:r>
              <a:rPr sz="1200" dirty="0">
                <a:latin typeface="Arial" panose="020B0604020202020204"/>
                <a:cs typeface="Arial" panose="020B0604020202020204"/>
              </a:rPr>
              <a:t>permeable</a:t>
            </a:r>
            <a:r>
              <a:rPr sz="1200" spc="3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formations.</a:t>
            </a:r>
            <a:r>
              <a:rPr sz="1200" spc="2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3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bridging</a:t>
            </a:r>
            <a:r>
              <a:rPr sz="1200" spc="3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performance</a:t>
            </a:r>
            <a:r>
              <a:rPr sz="1200" spc="3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34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PF-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RG </a:t>
            </a:r>
            <a:r>
              <a:rPr sz="1200" dirty="0">
                <a:latin typeface="Arial" panose="020B0604020202020204"/>
                <a:cs typeface="Arial" panose="020B0604020202020204"/>
              </a:rPr>
              <a:t>makes</a:t>
            </a:r>
            <a:r>
              <a:rPr sz="1200" spc="1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product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when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depleted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formations.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It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also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2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seepage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partial</a:t>
            </a:r>
            <a:r>
              <a:rPr sz="1200" spc="2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severe</a:t>
            </a:r>
            <a:r>
              <a:rPr sz="1200" spc="2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lost </a:t>
            </a:r>
            <a:r>
              <a:rPr sz="1200" dirty="0">
                <a:latin typeface="Arial" panose="020B0604020202020204"/>
                <a:cs typeface="Arial" panose="020B0604020202020204"/>
              </a:rPr>
              <a:t>circulation</a:t>
            </a:r>
            <a:r>
              <a:rPr sz="1200" spc="-4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zones.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5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26390" indent="-285115">
              <a:lnSpc>
                <a:spcPct val="100000"/>
              </a:lnSpc>
              <a:spcBef>
                <a:spcPts val="9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6390" algn="l"/>
                <a:tab pos="3270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bridging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263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26390" algn="l"/>
                <a:tab pos="3270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wide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range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26390" marR="51498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26390" algn="l"/>
                <a:tab pos="327025" algn="l"/>
              </a:tabLst>
            </a:pPr>
            <a:r>
              <a:rPr sz="1200" spc="70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seepage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losses,</a:t>
            </a:r>
            <a:r>
              <a:rPr sz="1200" spc="19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thereby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reducing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the </a:t>
            </a:r>
            <a:r>
              <a:rPr sz="1200" dirty="0">
                <a:latin typeface="Arial" panose="020B0604020202020204"/>
                <a:cs typeface="Arial" panose="020B0604020202020204"/>
              </a:rPr>
              <a:t>possibility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differentila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sticking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263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26390" algn="l"/>
                <a:tab pos="3270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torque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drag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all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mud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systems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263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26390" algn="l"/>
                <a:tab pos="3270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No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adverse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mud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rheology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3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marR="708660" indent="-285115">
              <a:lnSpc>
                <a:spcPct val="100000"/>
              </a:lnSpc>
              <a:spcBef>
                <a:spcPts val="118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permeability, </a:t>
            </a:r>
            <a:r>
              <a:rPr sz="1200" dirty="0">
                <a:latin typeface="Arial" panose="020B0604020202020204"/>
                <a:cs typeface="Arial" panose="020B0604020202020204"/>
              </a:rPr>
              <a:t>micro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fractured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formation, </a:t>
            </a:r>
            <a:r>
              <a:rPr sz="1200" dirty="0">
                <a:latin typeface="Arial" panose="020B0604020202020204"/>
                <a:cs typeface="Arial" panose="020B0604020202020204"/>
              </a:rPr>
              <a:t>narrow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safety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density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window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weak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≤500</a:t>
            </a:r>
            <a:r>
              <a:rPr sz="1200" spc="-2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endParaRPr sz="1200">
              <a:latin typeface="MS UI Gothic" panose="020B0600070205080204" charset="-128"/>
              <a:cs typeface="MS UI Gothic" panose="020B0600070205080204" charset="-128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7.0-10.5ppb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4587414" y="3728309"/>
          <a:ext cx="2863215" cy="259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3460"/>
                <a:gridCol w="584835"/>
                <a:gridCol w="1264920"/>
              </a:tblGrid>
              <a:tr h="486410">
                <a:tc gridSpan="3">
                  <a:txBody>
                    <a:bodyPr/>
                    <a:lstStyle/>
                    <a:p>
                      <a:pPr marL="792480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94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47650">
                <a:tc>
                  <a:txBody>
                    <a:bodyPr/>
                    <a:lstStyle/>
                    <a:p>
                      <a:pPr marR="124460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777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7023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Black</a:t>
                      </a:r>
                      <a:r>
                        <a:rPr sz="100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777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</a:tr>
              <a:tr h="265430">
                <a:tc>
                  <a:txBody>
                    <a:bodyPr/>
                    <a:lstStyle/>
                    <a:p>
                      <a:pPr marR="131445" algn="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Moisture,</a:t>
                      </a:r>
                      <a:r>
                        <a:rPr sz="100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5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618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9690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≤</a:t>
                      </a:r>
                      <a:r>
                        <a:rPr sz="1000" spc="-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25" dirty="0">
                          <a:latin typeface="Arial" panose="020B0604020202020204"/>
                          <a:cs typeface="Arial" panose="020B0604020202020204"/>
                        </a:rPr>
                        <a:t>5.0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618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</a:tr>
              <a:tr h="266700"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Resilience,</a:t>
                      </a:r>
                      <a:r>
                        <a:rPr sz="1000" spc="-6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5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682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≥</a:t>
                      </a:r>
                      <a:r>
                        <a:rPr sz="1000" spc="-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20" dirty="0">
                          <a:latin typeface="Arial" panose="020B0604020202020204"/>
                          <a:cs typeface="Arial" panose="020B0604020202020204"/>
                        </a:rPr>
                        <a:t>50.0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682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</a:tr>
              <a:tr h="265430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8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8478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Fineness,</a:t>
                      </a:r>
                      <a:r>
                        <a:rPr sz="1000" spc="-4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5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Model</a:t>
                      </a:r>
                      <a:r>
                        <a:rPr sz="100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50" dirty="0">
                          <a:latin typeface="Arial" panose="020B0604020202020204"/>
                          <a:cs typeface="Arial" panose="020B0604020202020204"/>
                        </a:rPr>
                        <a:t>I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50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80-</a:t>
                      </a: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120</a:t>
                      </a:r>
                      <a:r>
                        <a:rPr sz="1000" spc="-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mesh</a:t>
                      </a:r>
                      <a:r>
                        <a:rPr sz="1000" spc="-10" dirty="0">
                          <a:latin typeface="Malgun Gothic" panose="020B0503020000020004" charset="-127"/>
                          <a:cs typeface="Malgun Gothic" panose="020B0503020000020004" charset="-127"/>
                        </a:rPr>
                        <a:t>＞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10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25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66700"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120-</a:t>
                      </a: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200 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mesh</a:t>
                      </a:r>
                      <a:r>
                        <a:rPr sz="1000" spc="-10" dirty="0">
                          <a:latin typeface="Malgun Gothic" panose="020B0503020000020004" charset="-127"/>
                          <a:cs typeface="Malgun Gothic" panose="020B0503020000020004" charset="-127"/>
                        </a:rPr>
                        <a:t>＞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40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65430"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Malgun Gothic" panose="020B0503020000020004" charset="-127"/>
                          <a:cs typeface="Malgun Gothic" panose="020B0503020000020004" charset="-127"/>
                        </a:rPr>
                        <a:t>＞</a:t>
                      </a: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200</a:t>
                      </a:r>
                      <a:r>
                        <a:rPr sz="100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mesh</a:t>
                      </a:r>
                      <a:r>
                        <a:rPr sz="1000" spc="-10" dirty="0">
                          <a:latin typeface="Malgun Gothic" panose="020B0503020000020004" charset="-127"/>
                          <a:cs typeface="Malgun Gothic" panose="020B0503020000020004" charset="-127"/>
                        </a:rPr>
                        <a:t>＞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10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25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66700"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Model</a:t>
                      </a:r>
                      <a:r>
                        <a:rPr sz="1000" spc="-25" dirty="0">
                          <a:latin typeface="Arial" panose="020B0604020202020204"/>
                          <a:cs typeface="Arial" panose="020B0604020202020204"/>
                        </a:rPr>
                        <a:t> II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5095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80-</a:t>
                      </a: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170</a:t>
                      </a:r>
                      <a:r>
                        <a:rPr sz="1000" spc="-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mesh</a:t>
                      </a:r>
                      <a:r>
                        <a:rPr sz="1000" spc="-10" dirty="0">
                          <a:latin typeface="Malgun Gothic" panose="020B0503020000020004" charset="-127"/>
                          <a:cs typeface="Malgun Gothic" panose="020B0503020000020004" charset="-127"/>
                        </a:rPr>
                        <a:t>＜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30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65430"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Malgun Gothic" panose="020B0503020000020004" charset="-127"/>
                          <a:cs typeface="Malgun Gothic" panose="020B0503020000020004" charset="-127"/>
                        </a:rPr>
                        <a:t>＞</a:t>
                      </a:r>
                      <a:r>
                        <a:rPr sz="1000" dirty="0">
                          <a:latin typeface="Arial" panose="020B0604020202020204"/>
                          <a:cs typeface="Arial" panose="020B0604020202020204"/>
                        </a:rPr>
                        <a:t>170</a:t>
                      </a:r>
                      <a:r>
                        <a:rPr sz="100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mesh</a:t>
                      </a:r>
                      <a:r>
                        <a:rPr sz="1000" spc="-10" dirty="0">
                          <a:latin typeface="Malgun Gothic" panose="020B0503020000020004" charset="-127"/>
                          <a:cs typeface="Malgun Gothic" panose="020B0503020000020004" charset="-127"/>
                        </a:rPr>
                        <a:t>＞</a:t>
                      </a:r>
                      <a:r>
                        <a:rPr sz="1000" spc="-10" dirty="0">
                          <a:latin typeface="Arial" panose="020B0604020202020204"/>
                          <a:cs typeface="Arial" panose="020B0604020202020204"/>
                        </a:rPr>
                        <a:t>70</a:t>
                      </a:r>
                      <a:endParaRPr sz="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25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1944</Words>
  <Application>WPS 演示</Application>
  <PresentationFormat>自定义</PresentationFormat>
  <Paragraphs>113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Wingdings</vt:lpstr>
      <vt:lpstr>MS UI Gothic</vt:lpstr>
      <vt:lpstr>Malgun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224</cp:revision>
  <dcterms:created xsi:type="dcterms:W3CDTF">2017-02-16T09:46:00Z</dcterms:created>
  <dcterms:modified xsi:type="dcterms:W3CDTF">2025-02-13T02:47:16Z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EAFF8D9EA8CB48C09D3D3F987ECDC79B_13</vt:lpwstr>
  </property>
</Properties>
</file>