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3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5C2"/>
    <a:srgbClr val="DD00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530" y="-1506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3592" y="6126911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75740" cy="1003300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5713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2400">
              <a:latin typeface="Times New Roman" panose="02020603050405020304"/>
              <a:cs typeface="Times New Roman" panose="02020603050405020304"/>
            </a:endParaRPr>
          </a:p>
          <a:p>
            <a:pPr marL="213360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</a:t>
            </a:r>
            <a:r>
              <a:rPr sz="2000" spc="-2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NEMUL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92250" y="766434"/>
            <a:ext cx="3096343" cy="100330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1400">
              <a:latin typeface="Times New Roman" panose="02020603050405020304"/>
              <a:cs typeface="Times New Roman" panose="02020603050405020304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150">
              <a:latin typeface="Times New Roman" panose="02020603050405020304"/>
              <a:cs typeface="Times New Roman" panose="02020603050405020304"/>
            </a:endParaRPr>
          </a:p>
          <a:p>
            <a:pPr marL="1318895" marR="608330" indent="-47625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CRUDE</a:t>
            </a:r>
            <a:r>
              <a:rPr sz="1400" spc="29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OIL</a:t>
            </a:r>
            <a:r>
              <a:rPr sz="1400" spc="29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VISCOSITY REDUCER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2024380">
              <a:lnSpc>
                <a:spcPct val="100000"/>
              </a:lnSpc>
              <a:spcBef>
                <a:spcPts val="400"/>
              </a:spcBef>
            </a:pPr>
            <a:r>
              <a:rPr sz="800" b="1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Date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issued:</a:t>
            </a:r>
            <a:r>
              <a:rPr sz="800" b="1" spc="-10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 2024-6-</a:t>
            </a:r>
            <a:r>
              <a:rPr sz="800" b="1" spc="-25" dirty="0">
                <a:solidFill>
                  <a:srgbClr val="FFFFFF"/>
                </a:solidFill>
                <a:latin typeface="Times New Roman" panose="02020603050405020304"/>
                <a:cs typeface="Times New Roman" panose="02020603050405020304"/>
              </a:rPr>
              <a:t>10</a:t>
            </a:r>
            <a:endParaRPr sz="8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4768" y="2245010"/>
            <a:ext cx="4322945" cy="750570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PF-NEMUL</a:t>
            </a:r>
            <a:r>
              <a:rPr sz="1200" spc="1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designed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1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155" dirty="0">
                <a:latin typeface="Arial" panose="020B0604020202020204"/>
                <a:cs typeface="Arial" panose="020B0604020202020204"/>
              </a:rPr>
              <a:t>  </a:t>
            </a:r>
            <a:r>
              <a:rPr sz="1200" dirty="0">
                <a:latin typeface="Arial" panose="020B0604020202020204"/>
                <a:cs typeface="Arial" panose="020B0604020202020204"/>
              </a:rPr>
              <a:t>viscous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oil.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It </a:t>
            </a:r>
            <a:r>
              <a:rPr sz="1200" dirty="0">
                <a:latin typeface="Arial" panose="020B0604020202020204"/>
                <a:cs typeface="Arial" panose="020B0604020202020204"/>
              </a:rPr>
              <a:t>has</a:t>
            </a:r>
            <a:r>
              <a:rPr sz="1200" spc="229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229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characteristics</a:t>
            </a:r>
            <a:r>
              <a:rPr sz="1200" spc="24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being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easily</a:t>
            </a:r>
            <a:r>
              <a:rPr sz="1200" spc="215" dirty="0">
                <a:latin typeface="Arial" panose="020B0604020202020204"/>
                <a:cs typeface="Arial" panose="020B0604020202020204"/>
              </a:rPr>
              <a:t>  </a:t>
            </a:r>
            <a:r>
              <a:rPr sz="1200" dirty="0">
                <a:latin typeface="Arial" panose="020B0604020202020204"/>
                <a:cs typeface="Arial" panose="020B0604020202020204"/>
              </a:rPr>
              <a:t>soluble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2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2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and </a:t>
            </a:r>
            <a:r>
              <a:rPr sz="1200" spc="45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1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5" dirty="0">
                <a:latin typeface="Arial" panose="020B0604020202020204"/>
                <a:cs typeface="Arial" panose="020B0604020202020204"/>
              </a:rPr>
              <a:t>thermal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stability,</a:t>
            </a:r>
            <a:r>
              <a:rPr sz="1200" spc="17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which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can</a:t>
            </a:r>
            <a:r>
              <a:rPr sz="1200" spc="1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significantly</a:t>
            </a:r>
            <a:r>
              <a:rPr sz="1200" spc="18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1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20" dirty="0">
                <a:latin typeface="Arial" panose="020B0604020202020204"/>
                <a:cs typeface="Arial" panose="020B0604020202020204"/>
              </a:rPr>
              <a:t>the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heavy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oil.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1436" y="10312771"/>
            <a:ext cx="7558962" cy="60314"/>
            <a:chOff x="-825" y="10314609"/>
            <a:chExt cx="7560309" cy="60325"/>
          </a:xfrm>
        </p:grpSpPr>
        <p:sp>
          <p:nvSpPr>
            <p:cNvPr id="9" name="object 9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-825" y="10314609"/>
              <a:ext cx="7560309" cy="24130"/>
            </a:xfrm>
            <a:custGeom>
              <a:avLst/>
              <a:gdLst/>
              <a:ahLst/>
              <a:cxnLst/>
              <a:rect l="l" t="t" r="r" b="b"/>
              <a:pathLst>
                <a:path w="7560309" h="24129">
                  <a:moveTo>
                    <a:pt x="7559992" y="11036"/>
                  </a:moveTo>
                  <a:lnTo>
                    <a:pt x="7553020" y="11036"/>
                  </a:lnTo>
                  <a:lnTo>
                    <a:pt x="7553020" y="0"/>
                  </a:lnTo>
                  <a:lnTo>
                    <a:pt x="825" y="0"/>
                  </a:lnTo>
                  <a:lnTo>
                    <a:pt x="825" y="11036"/>
                  </a:lnTo>
                  <a:lnTo>
                    <a:pt x="0" y="11036"/>
                  </a:lnTo>
                  <a:lnTo>
                    <a:pt x="0" y="23736"/>
                  </a:lnTo>
                  <a:lnTo>
                    <a:pt x="7559992" y="23736"/>
                  </a:lnTo>
                  <a:lnTo>
                    <a:pt x="7559992" y="11036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496114" y="3707230"/>
            <a:ext cx="2476059" cy="865505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</a:pPr>
            <a:endParaRPr sz="155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viscosity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reduction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Good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compatibility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55246" y="5763718"/>
            <a:ext cx="4345166" cy="122809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50165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</a:pPr>
            <a:endParaRPr sz="235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Applicable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heavy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reservoir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completion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/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workover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Application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5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：≤500℉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  <a:p>
            <a:pPr marL="297815" indent="-285115">
              <a:lnSpc>
                <a:spcPct val="100000"/>
              </a:lnSpc>
              <a:spcBef>
                <a:spcPts val="35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dosage</a:t>
            </a:r>
            <a:r>
              <a:rPr sz="1200" spc="-10" dirty="0">
                <a:latin typeface="黑体" panose="02010609060101010101" pitchFamily="49" charset="-122"/>
                <a:cs typeface="黑体" panose="02010609060101010101" pitchFamily="49" charset="-122"/>
              </a:rPr>
              <a:t>：3.5-</a:t>
            </a: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10.5</a:t>
            </a:r>
            <a:r>
              <a:rPr sz="1200" spc="35" dirty="0"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1200" spc="-25" dirty="0">
                <a:latin typeface="黑体" panose="02010609060101010101" pitchFamily="49" charset="-122"/>
                <a:cs typeface="黑体" panose="02010609060101010101" pitchFamily="49" charset="-122"/>
              </a:rPr>
              <a:t>ppb</a:t>
            </a:r>
            <a:endParaRPr sz="1200">
              <a:latin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50358" y="480582"/>
            <a:ext cx="1608803" cy="227965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20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Technical</a:t>
            </a:r>
            <a:r>
              <a:rPr sz="1400" b="1" spc="-10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400" b="1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Date</a:t>
            </a:r>
            <a:r>
              <a:rPr sz="1400" b="1" spc="-5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 </a:t>
            </a:r>
            <a:r>
              <a:rPr sz="1400" b="1" spc="-10" dirty="0">
                <a:solidFill>
                  <a:srgbClr val="FF0000"/>
                </a:solidFill>
                <a:latin typeface="Times New Roman" panose="02020603050405020304"/>
                <a:cs typeface="Times New Roman" panose="02020603050405020304"/>
              </a:rPr>
              <a:t>Sheet</a:t>
            </a:r>
            <a:endParaRPr sz="1400">
              <a:latin typeface="Times New Roman" panose="02020603050405020304"/>
              <a:cs typeface="Times New Roman" panose="02020603050405020304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30061" y="9328976"/>
            <a:ext cx="1092005" cy="16510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32008" y="9494046"/>
            <a:ext cx="1890058" cy="16510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023454" y="9659117"/>
            <a:ext cx="2198613" cy="29337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R="5080" algn="r">
              <a:lnSpc>
                <a:spcPts val="1100"/>
              </a:lnSpc>
              <a:spcBef>
                <a:spcPts val="95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426809" y="955674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 txBox="1"/>
          <p:nvPr/>
        </p:nvSpPr>
        <p:spPr>
          <a:xfrm>
            <a:off x="509344" y="9590397"/>
            <a:ext cx="3731864" cy="33401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509344" y="9918740"/>
            <a:ext cx="3350298" cy="110490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5777065" y="9963133"/>
            <a:ext cx="1445003" cy="2819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9" name="object 19"/>
          <p:cNvSpPr txBox="1"/>
          <p:nvPr/>
        </p:nvSpPr>
        <p:spPr>
          <a:xfrm>
            <a:off x="593530" y="7667338"/>
            <a:ext cx="6313315" cy="1267460"/>
          </a:xfrm>
          <a:prstGeom prst="rect">
            <a:avLst/>
          </a:prstGeom>
        </p:spPr>
        <p:txBody>
          <a:bodyPr vert="horz" wrap="square" lIns="0" tIns="12062" rIns="0" bIns="0" rtlCol="0">
            <a:spAutoFit/>
          </a:bodyPr>
          <a:lstStyle/>
          <a:p>
            <a:pPr marL="4064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PACKAGE&amp;STORAGE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75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L</a:t>
            </a:r>
            <a:r>
              <a:rPr sz="1200" spc="-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drum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marR="5080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strong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oxidant,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high-temperature 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3636988" y="3021299"/>
          <a:ext cx="3782060" cy="2355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8365"/>
                <a:gridCol w="921385"/>
                <a:gridCol w="703580"/>
                <a:gridCol w="1268730"/>
              </a:tblGrid>
              <a:tr h="353695">
                <a:tc gridSpan="4">
                  <a:txBody>
                    <a:bodyPr/>
                    <a:lstStyle/>
                    <a:p>
                      <a:pPr marL="1252220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34918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</a:tr>
              <a:tr h="244475"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2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41267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16865">
                <a:tc gridSpan="3">
                  <a:txBody>
                    <a:bodyPr/>
                    <a:lstStyle/>
                    <a:p>
                      <a:pPr marL="36830"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Solubility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 hMerge="1">
                  <a:tcPr marL="0" marR="0" marT="0" marB="0"/>
                </a:tc>
                <a:tc hMerge="1"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Soluble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in</a:t>
                      </a:r>
                      <a:r>
                        <a:rPr sz="1050" spc="-1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water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720090">
                <a:tc rowSpan="2">
                  <a:txBody>
                    <a:bodyPr/>
                    <a:lstStyle/>
                    <a:p>
                      <a:pPr marL="112395" marR="82550" indent="-21590">
                        <a:lnSpc>
                          <a:spcPts val="1890"/>
                        </a:lnSpc>
                        <a:spcBef>
                          <a:spcPts val="10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Drop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rate</a:t>
                      </a:r>
                      <a:r>
                        <a:rPr sz="1050" spc="-2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of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adhesion%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  <a:p>
                      <a:pPr marL="168275">
                        <a:lnSpc>
                          <a:spcPct val="100000"/>
                        </a:lnSpc>
                        <a:spcBef>
                          <a:spcPts val="465"/>
                        </a:spcBef>
                      </a:pP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（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50</a:t>
                      </a:r>
                      <a:r>
                        <a:rPr sz="1050" spc="-1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）</a:t>
                      </a:r>
                      <a:endParaRPr sz="1050">
                        <a:latin typeface="黑体" panose="02010609060101010101" pitchFamily="49" charset="-122"/>
                        <a:cs typeface="黑体" panose="02010609060101010101" pitchFamily="49" charset="-122"/>
                      </a:endParaRPr>
                    </a:p>
                  </a:txBody>
                  <a:tcPr marL="0" marR="0" marT="126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13030" marR="106680" algn="ctr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Simulate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oil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viscosity, mPa·s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500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50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≥75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720090">
                <a:tc vMerge="1">
                  <a:tcPr marL="0" marR="0" marT="12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188595" marR="180340" indent="3175" algn="just">
                        <a:lnSpc>
                          <a:spcPts val="1890"/>
                        </a:lnSpc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Crude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oil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viscosity, mPa·s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 panose="02020603050405020304"/>
                        <a:cs typeface="Times New Roman" panose="02020603050405020304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98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≥1000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75"/>
                        </a:spcBef>
                      </a:pP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≥90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6031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1504</Words>
  <Application>WPS 演示</Application>
  <PresentationFormat>自定义</PresentationFormat>
  <Paragraphs>85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Wingdings</vt:lpstr>
      <vt:lpstr>黑体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170</cp:revision>
  <dcterms:created xsi:type="dcterms:W3CDTF">2017-02-16T09:46:00Z</dcterms:created>
  <dcterms:modified xsi:type="dcterms:W3CDTF">2025-02-13T02:59:32Z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1357B26A142745209FE7705373183340_13</vt:lpwstr>
  </property>
</Properties>
</file>