
<file path=[Content_Types].xml><?xml version="1.0" encoding="utf-8"?>
<Types xmlns="http://schemas.openxmlformats.org/package/2006/content-types">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48" r:id="rId1"/>
  </p:sldMasterIdLst>
  <p:notesMasterIdLst>
    <p:notesMasterId r:id="rId4"/>
  </p:notesMasterIdLst>
  <p:sldIdLst>
    <p:sldId id="339" r:id="rId3"/>
  </p:sldIdLst>
  <p:sldSz cx="7559675" cy="10691495"/>
  <p:notesSz cx="6858000" cy="9144000"/>
  <p:custDataLst>
    <p:tags r:id="rId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黑体+Arial/表格居中" id="{C792F890-D46E-495E-A3C8-B70F969C80CA}">
          <p14:sldIdLst>
            <p14:sldId id="339"/>
          </p14:sldIdLst>
        </p14:section>
      </p14:sectionLst>
    </p:ext>
    <p:ext uri="{EFAFB233-063F-42B5-8137-9DF3F51BA10A}">
      <p15:sldGuideLst xmlns:p15="http://schemas.microsoft.com/office/powerpoint/2012/main">
        <p15:guide id="1" orient="horz" pos="3344" userDrawn="1">
          <p15:clr>
            <a:srgbClr val="A4A3A4"/>
          </p15:clr>
        </p15:guide>
        <p15:guide id="2" pos="236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5C2"/>
    <a:srgbClr val="DD00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18" autoAdjust="0"/>
    <p:restoredTop sz="95434" autoAdjust="0"/>
  </p:normalViewPr>
  <p:slideViewPr>
    <p:cSldViewPr snapToGrid="0">
      <p:cViewPr varScale="1">
        <p:scale>
          <a:sx n="74" d="100"/>
          <a:sy n="74" d="100"/>
        </p:scale>
        <p:origin x="3126" y="84"/>
      </p:cViewPr>
      <p:guideLst>
        <p:guide orient="horz" pos="3344"/>
        <p:guide pos="236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2.xml"/><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BB93A4-626E-4E99-AE60-E919648C589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70243B-B723-491D-9616-FF82855C5BB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1</a:t>
            </a:r>
            <a:endParaRPr lang="zh-CN" altLang="en-US" dirty="0"/>
          </a:p>
        </p:txBody>
      </p:sp>
      <p:sp>
        <p:nvSpPr>
          <p:cNvPr id="4" name="灯片编号占位符 3"/>
          <p:cNvSpPr>
            <a:spLocks noGrp="1"/>
          </p:cNvSpPr>
          <p:nvPr>
            <p:ph type="sldNum" sz="quarter" idx="10"/>
          </p:nvPr>
        </p:nvSpPr>
        <p:spPr/>
        <p:txBody>
          <a:bodyPr/>
          <a:lstStyle/>
          <a:p>
            <a:fld id="{1D70243B-B723-491D-9616-FF82855C5BB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zh-CN" altLang="en-US"/>
              <a:t>单击此处编辑母版标题样式</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5"/>
            </a:lvl1pPr>
            <a:lvl2pPr marL="377825" indent="0" algn="ctr">
              <a:buNone/>
              <a:defRPr sz="1655"/>
            </a:lvl2pPr>
            <a:lvl3pPr marL="755650" indent="0" algn="ctr">
              <a:buNone/>
              <a:defRPr sz="1490"/>
            </a:lvl3pPr>
            <a:lvl4pPr marL="1134110" indent="0" algn="ctr">
              <a:buNone/>
              <a:defRPr sz="1325"/>
            </a:lvl4pPr>
            <a:lvl5pPr marL="1511935" indent="0" algn="ctr">
              <a:buNone/>
              <a:defRPr sz="1325"/>
            </a:lvl5pPr>
            <a:lvl6pPr marL="1889760" indent="0" algn="ctr">
              <a:buNone/>
              <a:defRPr sz="1325"/>
            </a:lvl6pPr>
            <a:lvl7pPr marL="2267585" indent="0" algn="ctr">
              <a:buNone/>
              <a:defRPr sz="1325"/>
            </a:lvl7pPr>
            <a:lvl8pPr marL="2646045" indent="0" algn="ctr">
              <a:buNone/>
              <a:defRPr sz="1325"/>
            </a:lvl8pPr>
            <a:lvl9pPr marL="3023870" indent="0" algn="ctr">
              <a:buNone/>
              <a:defRPr sz="132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zh-CN" altLang="en-US"/>
              <a:t>单击此处编辑母版标题样式</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5">
                <a:solidFill>
                  <a:schemeClr val="tx1"/>
                </a:solidFill>
              </a:defRPr>
            </a:lvl1pPr>
            <a:lvl2pPr marL="377825" indent="0">
              <a:buNone/>
              <a:defRPr sz="1655">
                <a:solidFill>
                  <a:schemeClr val="tx1">
                    <a:tint val="75000"/>
                  </a:schemeClr>
                </a:solidFill>
              </a:defRPr>
            </a:lvl2pPr>
            <a:lvl3pPr marL="755650" indent="0">
              <a:buNone/>
              <a:defRPr sz="1490">
                <a:solidFill>
                  <a:schemeClr val="tx1">
                    <a:tint val="75000"/>
                  </a:schemeClr>
                </a:solidFill>
              </a:defRPr>
            </a:lvl3pPr>
            <a:lvl4pPr marL="1134110" indent="0">
              <a:buNone/>
              <a:defRPr sz="1325">
                <a:solidFill>
                  <a:schemeClr val="tx1">
                    <a:tint val="75000"/>
                  </a:schemeClr>
                </a:solidFill>
              </a:defRPr>
            </a:lvl4pPr>
            <a:lvl5pPr marL="1511935" indent="0">
              <a:buNone/>
              <a:defRPr sz="1325">
                <a:solidFill>
                  <a:schemeClr val="tx1">
                    <a:tint val="75000"/>
                  </a:schemeClr>
                </a:solidFill>
              </a:defRPr>
            </a:lvl5pPr>
            <a:lvl6pPr marL="1889760" indent="0">
              <a:buNone/>
              <a:defRPr sz="1325">
                <a:solidFill>
                  <a:schemeClr val="tx1">
                    <a:tint val="75000"/>
                  </a:schemeClr>
                </a:solidFill>
              </a:defRPr>
            </a:lvl6pPr>
            <a:lvl7pPr marL="2267585" indent="0">
              <a:buNone/>
              <a:defRPr sz="1325">
                <a:solidFill>
                  <a:schemeClr val="tx1">
                    <a:tint val="75000"/>
                  </a:schemeClr>
                </a:solidFill>
              </a:defRPr>
            </a:lvl7pPr>
            <a:lvl8pPr marL="2646045" indent="0">
              <a:buNone/>
              <a:defRPr sz="1325">
                <a:solidFill>
                  <a:schemeClr val="tx1">
                    <a:tint val="75000"/>
                  </a:schemeClr>
                </a:solidFill>
              </a:defRPr>
            </a:lvl8pPr>
            <a:lvl9pPr marL="3023870" indent="0">
              <a:buNone/>
              <a:defRPr sz="1325">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520713" y="3905482"/>
            <a:ext cx="3198096" cy="57443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3827086" y="3905482"/>
            <a:ext cx="3213847" cy="57443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a:t>单击此处编辑母版标题样式</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5"/>
            </a:lvl3pPr>
            <a:lvl4pPr>
              <a:defRPr sz="1655"/>
            </a:lvl4pPr>
            <a:lvl5pPr>
              <a:defRPr sz="1655"/>
            </a:lvl5pPr>
            <a:lvl6pPr>
              <a:defRPr sz="1655"/>
            </a:lvl6pPr>
            <a:lvl7pPr>
              <a:defRPr sz="1655"/>
            </a:lvl7pPr>
            <a:lvl8pPr>
              <a:defRPr sz="1655"/>
            </a:lvl8pPr>
            <a:lvl9pPr>
              <a:defRPr sz="165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825" indent="0">
              <a:buNone/>
              <a:defRPr sz="2315"/>
            </a:lvl2pPr>
            <a:lvl3pPr marL="755650" indent="0">
              <a:buNone/>
              <a:defRPr sz="1985"/>
            </a:lvl3pPr>
            <a:lvl4pPr marL="1134110" indent="0">
              <a:buNone/>
              <a:defRPr sz="1655"/>
            </a:lvl4pPr>
            <a:lvl5pPr marL="1511935" indent="0">
              <a:buNone/>
              <a:defRPr sz="1655"/>
            </a:lvl5pPr>
            <a:lvl6pPr marL="1889760" indent="0">
              <a:buNone/>
              <a:defRPr sz="1655"/>
            </a:lvl6pPr>
            <a:lvl7pPr marL="2267585" indent="0">
              <a:buNone/>
              <a:defRPr sz="1655"/>
            </a:lvl7pPr>
            <a:lvl8pPr marL="2646045" indent="0">
              <a:buNone/>
              <a:defRPr sz="1655"/>
            </a:lvl8pPr>
            <a:lvl9pPr marL="3023870" indent="0">
              <a:buNone/>
              <a:defRPr sz="1655"/>
            </a:lvl9pPr>
          </a:lstStyle>
          <a:p>
            <a:r>
              <a:rPr lang="zh-CN" altLang="en-US"/>
              <a:t>单击图标添加图片</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0">
                <a:solidFill>
                  <a:schemeClr val="tx1">
                    <a:tint val="75000"/>
                  </a:schemeClr>
                </a:solidFill>
              </a:defRPr>
            </a:lvl1p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0">
                <a:solidFill>
                  <a:schemeClr val="tx1">
                    <a:tint val="75000"/>
                  </a:schemeClr>
                </a:solidFill>
              </a:defRPr>
            </a:lvl1pPr>
          </a:lstStyle>
          <a:p>
            <a:fld id="{63C502FA-91C7-46FF-B99F-04699F57DCD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55650" rtl="0" eaLnBrk="1" latinLnBrk="0" hangingPunct="1">
        <a:lnSpc>
          <a:spcPct val="90000"/>
        </a:lnSpc>
        <a:spcBef>
          <a:spcPct val="0"/>
        </a:spcBef>
        <a:buNone/>
        <a:defRPr sz="3635" kern="1200">
          <a:solidFill>
            <a:schemeClr val="tx1"/>
          </a:solidFill>
          <a:latin typeface="+mj-lt"/>
          <a:ea typeface="+mj-ea"/>
          <a:cs typeface="+mj-cs"/>
        </a:defRPr>
      </a:lvl1pPr>
    </p:titleStyle>
    <p:bodyStyle>
      <a:lvl1pPr marL="189230" indent="-189230" algn="l" defTabSz="755650" rtl="0" eaLnBrk="1" latinLnBrk="0" hangingPunct="1">
        <a:lnSpc>
          <a:spcPct val="90000"/>
        </a:lnSpc>
        <a:spcBef>
          <a:spcPts val="825"/>
        </a:spcBef>
        <a:buFont typeface="Arial" panose="020B0604020202020204" pitchFamily="34" charset="0"/>
        <a:buChar char="•"/>
        <a:defRPr sz="2315" kern="1200">
          <a:solidFill>
            <a:schemeClr val="tx1"/>
          </a:solidFill>
          <a:latin typeface="+mn-lt"/>
          <a:ea typeface="+mn-ea"/>
          <a:cs typeface="+mn-cs"/>
        </a:defRPr>
      </a:lvl1pPr>
      <a:lvl2pPr marL="567055" indent="-189230" algn="l" defTabSz="755650" rtl="0" eaLnBrk="1" latinLnBrk="0" hangingPunct="1">
        <a:lnSpc>
          <a:spcPct val="90000"/>
        </a:lnSpc>
        <a:spcBef>
          <a:spcPts val="415"/>
        </a:spcBef>
        <a:buFont typeface="Arial" panose="020B0604020202020204" pitchFamily="34" charset="0"/>
        <a:buChar char="•"/>
        <a:defRPr sz="1985" kern="1200">
          <a:solidFill>
            <a:schemeClr val="tx1"/>
          </a:solidFill>
          <a:latin typeface="+mn-lt"/>
          <a:ea typeface="+mn-ea"/>
          <a:cs typeface="+mn-cs"/>
        </a:defRPr>
      </a:lvl2pPr>
      <a:lvl3pPr marL="944880" indent="-189230" algn="l" defTabSz="755650" rtl="0" eaLnBrk="1" latinLnBrk="0" hangingPunct="1">
        <a:lnSpc>
          <a:spcPct val="90000"/>
        </a:lnSpc>
        <a:spcBef>
          <a:spcPts val="415"/>
        </a:spcBef>
        <a:buFont typeface="Arial" panose="020B0604020202020204" pitchFamily="34" charset="0"/>
        <a:buChar char="•"/>
        <a:defRPr sz="1655" kern="1200">
          <a:solidFill>
            <a:schemeClr val="tx1"/>
          </a:solidFill>
          <a:latin typeface="+mn-lt"/>
          <a:ea typeface="+mn-ea"/>
          <a:cs typeface="+mn-cs"/>
        </a:defRPr>
      </a:lvl3pPr>
      <a:lvl4pPr marL="132270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4pPr>
      <a:lvl5pPr marL="17011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5pPr>
      <a:lvl6pPr marL="207899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6pPr>
      <a:lvl7pPr marL="245681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7pPr>
      <a:lvl8pPr marL="283464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8pPr>
      <a:lvl9pPr marL="32124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9pPr>
    </p:bodyStyle>
    <p:otherStyle>
      <a:defPPr>
        <a:defRPr lang="en-US"/>
      </a:defPPr>
      <a:lvl1pPr marL="0" algn="l" defTabSz="755650" rtl="0" eaLnBrk="1" latinLnBrk="0" hangingPunct="1">
        <a:defRPr sz="1490" kern="1200">
          <a:solidFill>
            <a:schemeClr val="tx1"/>
          </a:solidFill>
          <a:latin typeface="+mn-lt"/>
          <a:ea typeface="+mn-ea"/>
          <a:cs typeface="+mn-cs"/>
        </a:defRPr>
      </a:lvl1pPr>
      <a:lvl2pPr marL="377825" algn="l" defTabSz="755650" rtl="0" eaLnBrk="1" latinLnBrk="0" hangingPunct="1">
        <a:defRPr sz="1490" kern="1200">
          <a:solidFill>
            <a:schemeClr val="tx1"/>
          </a:solidFill>
          <a:latin typeface="+mn-lt"/>
          <a:ea typeface="+mn-ea"/>
          <a:cs typeface="+mn-cs"/>
        </a:defRPr>
      </a:lvl2pPr>
      <a:lvl3pPr marL="755650" algn="l" defTabSz="755650" rtl="0" eaLnBrk="1" latinLnBrk="0" hangingPunct="1">
        <a:defRPr sz="1490" kern="1200">
          <a:solidFill>
            <a:schemeClr val="tx1"/>
          </a:solidFill>
          <a:latin typeface="+mn-lt"/>
          <a:ea typeface="+mn-ea"/>
          <a:cs typeface="+mn-cs"/>
        </a:defRPr>
      </a:lvl3pPr>
      <a:lvl4pPr marL="1134110" algn="l" defTabSz="755650" rtl="0" eaLnBrk="1" latinLnBrk="0" hangingPunct="1">
        <a:defRPr sz="1490" kern="1200">
          <a:solidFill>
            <a:schemeClr val="tx1"/>
          </a:solidFill>
          <a:latin typeface="+mn-lt"/>
          <a:ea typeface="+mn-ea"/>
          <a:cs typeface="+mn-cs"/>
        </a:defRPr>
      </a:lvl4pPr>
      <a:lvl5pPr marL="1511935" algn="l" defTabSz="755650" rtl="0" eaLnBrk="1" latinLnBrk="0" hangingPunct="1">
        <a:defRPr sz="1490" kern="1200">
          <a:solidFill>
            <a:schemeClr val="tx1"/>
          </a:solidFill>
          <a:latin typeface="+mn-lt"/>
          <a:ea typeface="+mn-ea"/>
          <a:cs typeface="+mn-cs"/>
        </a:defRPr>
      </a:lvl5pPr>
      <a:lvl6pPr marL="1889760" algn="l" defTabSz="755650" rtl="0" eaLnBrk="1" latinLnBrk="0" hangingPunct="1">
        <a:defRPr sz="1490" kern="1200">
          <a:solidFill>
            <a:schemeClr val="tx1"/>
          </a:solidFill>
          <a:latin typeface="+mn-lt"/>
          <a:ea typeface="+mn-ea"/>
          <a:cs typeface="+mn-cs"/>
        </a:defRPr>
      </a:lvl6pPr>
      <a:lvl7pPr marL="2267585" algn="l" defTabSz="755650" rtl="0" eaLnBrk="1" latinLnBrk="0" hangingPunct="1">
        <a:defRPr sz="1490" kern="1200">
          <a:solidFill>
            <a:schemeClr val="tx1"/>
          </a:solidFill>
          <a:latin typeface="+mn-lt"/>
          <a:ea typeface="+mn-ea"/>
          <a:cs typeface="+mn-cs"/>
        </a:defRPr>
      </a:lvl7pPr>
      <a:lvl8pPr marL="2646045" algn="l" defTabSz="755650" rtl="0" eaLnBrk="1" latinLnBrk="0" hangingPunct="1">
        <a:defRPr sz="1490" kern="1200">
          <a:solidFill>
            <a:schemeClr val="tx1"/>
          </a:solidFill>
          <a:latin typeface="+mn-lt"/>
          <a:ea typeface="+mn-ea"/>
          <a:cs typeface="+mn-cs"/>
        </a:defRPr>
      </a:lvl8pPr>
      <a:lvl9pPr marL="3023870" algn="l" defTabSz="755650" rtl="0" eaLnBrk="1" latinLnBrk="0" hangingPunct="1">
        <a:defRPr sz="14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1.xml"/><Relationship Id="rId3" Type="http://schemas.openxmlformats.org/officeDocument/2006/relationships/image" Target="../media/image3.png"/><Relationship Id="rId2" Type="http://schemas.microsoft.com/office/2007/relationships/hdphoto" Target="../media/image2.wdp"/><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270" y="6457830"/>
            <a:ext cx="7516812" cy="3900471"/>
            <a:chOff x="0" y="6450176"/>
            <a:chExt cx="7559675" cy="4242868"/>
          </a:xfrm>
        </p:grpSpPr>
        <p:pic>
          <p:nvPicPr>
            <p:cNvPr id="3" name="图片 2"/>
            <p:cNvPicPr>
              <a:picLocks noChangeAspect="1"/>
            </p:cNvPicPr>
            <p:nvPr/>
          </p:nvPicPr>
          <p:blipFill>
            <a:blip r:embed="rId1" cstate="print">
              <a:duotone>
                <a:schemeClr val="accent5">
                  <a:shade val="45000"/>
                  <a:satMod val="135000"/>
                </a:schemeClr>
                <a:prstClr val="white"/>
              </a:duotone>
              <a:extLst>
                <a:ext uri="{BEBA8EAE-BF5A-486C-A8C5-ECC9F3942E4B}">
                  <a14:imgProps xmlns:a14="http://schemas.microsoft.com/office/drawing/2010/main">
                    <a14:imgLayer r:embed="rId2">
                      <a14:imgEffect>
                        <a14:saturation sat="400000"/>
                      </a14:imgEffect>
                    </a14:imgLayer>
                  </a14:imgProps>
                </a:ext>
                <a:ext uri="{28A0092B-C50C-407E-A947-70E740481C1C}">
                  <a14:useLocalDpi xmlns:a14="http://schemas.microsoft.com/office/drawing/2010/main" val="0"/>
                </a:ext>
              </a:extLst>
            </a:blip>
            <a:stretch>
              <a:fillRect/>
            </a:stretch>
          </p:blipFill>
          <p:spPr>
            <a:xfrm>
              <a:off x="0" y="6450176"/>
              <a:ext cx="7559675" cy="4242868"/>
            </a:xfrm>
            <a:prstGeom prst="rect">
              <a:avLst/>
            </a:prstGeom>
          </p:spPr>
        </p:pic>
        <p:sp>
          <p:nvSpPr>
            <p:cNvPr id="7" name="矩形 6"/>
            <p:cNvSpPr/>
            <p:nvPr/>
          </p:nvSpPr>
          <p:spPr>
            <a:xfrm>
              <a:off x="0" y="6909395"/>
              <a:ext cx="7559675" cy="3782418"/>
            </a:xfrm>
            <a:prstGeom prst="rect">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cs typeface="Arial" panose="020B0604020202020204" pitchFamily="34" charset="0"/>
              </a:endParaRPr>
            </a:p>
          </p:txBody>
        </p:sp>
      </p:grpSp>
      <p:sp>
        <p:nvSpPr>
          <p:cNvPr id="2" name="矩形 1"/>
          <p:cNvSpPr/>
          <p:nvPr/>
        </p:nvSpPr>
        <p:spPr>
          <a:xfrm>
            <a:off x="1" y="10404000"/>
            <a:ext cx="7559674" cy="287813"/>
          </a:xfrm>
          <a:prstGeom prst="rect">
            <a:avLst/>
          </a:prstGeom>
          <a:solidFill>
            <a:srgbClr val="0075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cs typeface="Arial" panose="020B0604020202020204" pitchFamily="34" charset="0"/>
            </a:endParaRPr>
          </a:p>
        </p:txBody>
      </p:sp>
      <p:pic>
        <p:nvPicPr>
          <p:cNvPr id="4" name="图片 3"/>
          <p:cNvPicPr>
            <a:picLocks noChangeAspect="1"/>
          </p:cNvPicPr>
          <p:nvPr/>
        </p:nvPicPr>
        <p:blipFill>
          <a:blip r:embed="rId3" cstate="print"/>
          <a:stretch>
            <a:fillRect/>
          </a:stretch>
        </p:blipFill>
        <p:spPr>
          <a:xfrm>
            <a:off x="5217135" y="910710"/>
            <a:ext cx="1843200" cy="720000"/>
          </a:xfrm>
          <a:prstGeom prst="rect">
            <a:avLst/>
          </a:prstGeom>
        </p:spPr>
      </p:pic>
      <p:sp>
        <p:nvSpPr>
          <p:cNvPr id="5" name="矩形 4"/>
          <p:cNvSpPr/>
          <p:nvPr/>
        </p:nvSpPr>
        <p:spPr>
          <a:xfrm>
            <a:off x="539750" y="772235"/>
            <a:ext cx="1438275" cy="1008000"/>
          </a:xfrm>
          <a:prstGeom prst="rect">
            <a:avLst/>
          </a:prstGeom>
          <a:solidFill>
            <a:srgbClr val="DD0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黑体" panose="02010609060101010101" pitchFamily="49" charset="-122"/>
              <a:cs typeface="Arial" panose="020B0604020202020204" pitchFamily="34" charset="0"/>
            </a:endParaRPr>
          </a:p>
        </p:txBody>
      </p:sp>
      <p:sp>
        <p:nvSpPr>
          <p:cNvPr id="8" name="矩形 7"/>
          <p:cNvSpPr/>
          <p:nvPr/>
        </p:nvSpPr>
        <p:spPr>
          <a:xfrm>
            <a:off x="1981200" y="765885"/>
            <a:ext cx="3096000" cy="1008000"/>
          </a:xfrm>
          <a:prstGeom prst="rect">
            <a:avLst/>
          </a:prstGeom>
          <a:solidFill>
            <a:srgbClr val="0075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黑体" panose="02010609060101010101" pitchFamily="49" charset="-122"/>
              <a:cs typeface="Arial" panose="020B0604020202020204" pitchFamily="34" charset="0"/>
            </a:endParaRPr>
          </a:p>
        </p:txBody>
      </p:sp>
      <p:sp>
        <p:nvSpPr>
          <p:cNvPr id="9" name="矩形 8"/>
          <p:cNvSpPr/>
          <p:nvPr/>
        </p:nvSpPr>
        <p:spPr>
          <a:xfrm>
            <a:off x="514350" y="1039877"/>
            <a:ext cx="1438275" cy="521970"/>
          </a:xfrm>
          <a:prstGeom prst="rect">
            <a:avLst/>
          </a:prstGeom>
        </p:spPr>
        <p:txBody>
          <a:bodyPr wrap="square">
            <a:spAutoFit/>
          </a:bodyPr>
          <a:lstStyle/>
          <a:p>
            <a:pPr lvl="0" algn="ctr">
              <a:buClrTx/>
              <a:buSzTx/>
              <a:buFontTx/>
            </a:pPr>
            <a:r>
              <a:rPr lang="en-US" altLang="zh-CN" dirty="0" smtClean="0">
                <a:solidFill>
                  <a:schemeClr val="bg1"/>
                </a:solidFill>
                <a:latin typeface="Impact" panose="020B0806030902050204" pitchFamily="34" charset="0"/>
                <a:ea typeface="黑体" panose="02010609060101010101" pitchFamily="49" charset="-122"/>
                <a:cs typeface="Arial" panose="020B0604020202020204" pitchFamily="34" charset="0"/>
                <a:sym typeface="+mn-ea"/>
              </a:rPr>
              <a:t>PE-FIF</a:t>
            </a:r>
            <a:endParaRPr lang="en-US" altLang="zh-CN" dirty="0" smtClean="0">
              <a:solidFill>
                <a:schemeClr val="bg1"/>
              </a:solidFill>
              <a:latin typeface="Impact" panose="020B0806030902050204" pitchFamily="34" charset="0"/>
              <a:ea typeface="黑体" panose="02010609060101010101" pitchFamily="49" charset="-122"/>
              <a:cs typeface="Arial" panose="020B0604020202020204" pitchFamily="34" charset="0"/>
              <a:sym typeface="+mn-ea"/>
            </a:endParaRPr>
          </a:p>
        </p:txBody>
      </p:sp>
      <p:sp>
        <p:nvSpPr>
          <p:cNvPr id="10" name="矩形 9"/>
          <p:cNvSpPr/>
          <p:nvPr/>
        </p:nvSpPr>
        <p:spPr>
          <a:xfrm>
            <a:off x="1922145" y="1106733"/>
            <a:ext cx="3095999" cy="368300"/>
          </a:xfrm>
          <a:prstGeom prst="rect">
            <a:avLst/>
          </a:prstGeom>
        </p:spPr>
        <p:txBody>
          <a:bodyPr wrap="square">
            <a:spAutoFit/>
          </a:bodyPr>
          <a:lstStyle/>
          <a:p>
            <a:pPr lvl="0" algn="ctr">
              <a:buClrTx/>
              <a:buSzTx/>
              <a:buFontTx/>
            </a:pPr>
            <a:r>
              <a:rPr lang="en-US" altLang="zh-CN" b="1" dirty="0" smtClean="0">
                <a:solidFill>
                  <a:schemeClr val="bg1"/>
                </a:solidFill>
                <a:latin typeface="Arial" panose="020B0604020202020204" pitchFamily="34" charset="0"/>
                <a:ea typeface="黑体" panose="02010609060101010101" pitchFamily="49" charset="-122"/>
                <a:cs typeface="Arial" panose="020B0604020202020204" pitchFamily="34" charset="0"/>
                <a:sym typeface="+mn-ea"/>
              </a:rPr>
              <a:t>FLOCCULANT</a:t>
            </a:r>
            <a:endParaRPr lang="zh-CN" altLang="en-US" b="1" dirty="0" smtClean="0">
              <a:solidFill>
                <a:schemeClr val="bg1"/>
              </a:solidFill>
              <a:latin typeface="Arial" panose="020B0604020202020204" pitchFamily="34" charset="0"/>
              <a:ea typeface="黑体" panose="02010609060101010101" pitchFamily="49" charset="-122"/>
              <a:cs typeface="Arial" panose="020B0604020202020204" pitchFamily="34" charset="0"/>
              <a:sym typeface="+mn-ea"/>
            </a:endParaRPr>
          </a:p>
        </p:txBody>
      </p:sp>
      <p:sp>
        <p:nvSpPr>
          <p:cNvPr id="17" name="矩形 16"/>
          <p:cNvSpPr/>
          <p:nvPr/>
        </p:nvSpPr>
        <p:spPr>
          <a:xfrm>
            <a:off x="485775" y="2380778"/>
            <a:ext cx="6574560" cy="645160"/>
          </a:xfrm>
          <a:prstGeom prst="rect">
            <a:avLst/>
          </a:prstGeom>
        </p:spPr>
        <p:txBody>
          <a:bodyPr wrap="square">
            <a:spAutoFit/>
          </a:bodyPr>
          <a:lstStyle/>
          <a:p>
            <a:pPr>
              <a:lnSpc>
                <a:spcPct val="150000"/>
              </a:lnSpc>
            </a:pPr>
            <a:r>
              <a:rPr sz="1200" dirty="0">
                <a:latin typeface="Arial" panose="020B0604020202020204" pitchFamily="34" charset="0"/>
                <a:ea typeface="黑体" panose="02010609060101010101" pitchFamily="49" charset="-122"/>
                <a:cs typeface="Arial" panose="020B0604020202020204" pitchFamily="34" charset="0"/>
              </a:rPr>
              <a:t>PE-FIF is an inorganic polymer flocculant with good flocculation effect and fast reaction speed, which can effectively improve the solid-liquid separation efficiency.</a:t>
            </a:r>
            <a:endParaRPr sz="1200" dirty="0">
              <a:latin typeface="Arial" panose="020B0604020202020204" pitchFamily="34" charset="0"/>
              <a:ea typeface="黑体" panose="02010609060101010101" pitchFamily="49" charset="-122"/>
              <a:cs typeface="Arial" panose="020B0604020202020204" pitchFamily="34" charset="0"/>
            </a:endParaRPr>
          </a:p>
        </p:txBody>
      </p:sp>
      <p:sp>
        <p:nvSpPr>
          <p:cNvPr id="18" name="矩形 17"/>
          <p:cNvSpPr/>
          <p:nvPr/>
        </p:nvSpPr>
        <p:spPr>
          <a:xfrm>
            <a:off x="514350" y="2013048"/>
            <a:ext cx="6445250" cy="337185"/>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Product Description</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19" name="矩形 18"/>
          <p:cNvSpPr/>
          <p:nvPr/>
        </p:nvSpPr>
        <p:spPr>
          <a:xfrm>
            <a:off x="523336" y="3072787"/>
            <a:ext cx="4029724" cy="337185"/>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Main </a:t>
            </a:r>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rPr>
              <a:t>F</a:t>
            </a:r>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eatures</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0" name="矩形 19"/>
          <p:cNvSpPr/>
          <p:nvPr/>
        </p:nvSpPr>
        <p:spPr>
          <a:xfrm>
            <a:off x="530225" y="3362325"/>
            <a:ext cx="4951095" cy="922020"/>
          </a:xfrm>
          <a:prstGeom prst="rect">
            <a:avLst/>
          </a:prstGeom>
        </p:spPr>
        <p:txBody>
          <a:bodyPr wrap="square">
            <a:spAutoFit/>
          </a:bodyPr>
          <a:lstStyle/>
          <a:p>
            <a:pPr marL="285750" marR="0" lvl="0" indent="-285750" fontAlgn="auto">
              <a:lnSpc>
                <a:spcPct val="150000"/>
              </a:lnSpc>
              <a:spcBef>
                <a:spcPts val="0"/>
              </a:spcBef>
              <a:spcAft>
                <a:spcPts val="0"/>
              </a:spcAft>
              <a:buClr>
                <a:srgbClr val="FF0000"/>
              </a:buClr>
              <a:buSzTx/>
              <a:buFont typeface="Wingdings" panose="05000000000000000000" pitchFamily="2" charset="2"/>
              <a:buChar char="n"/>
              <a:defRPr/>
            </a:pPr>
            <a:r>
              <a:rPr sz="1200" dirty="0">
                <a:latin typeface="Arial" panose="020B0604020202020204" pitchFamily="34" charset="0"/>
                <a:ea typeface="黑体" panose="02010609060101010101" pitchFamily="49" charset="-122"/>
                <a:cs typeface="Arial" panose="020B0604020202020204" pitchFamily="34" charset="0"/>
              </a:rPr>
              <a:t>Good flocculation effect and fast reaction speed;</a:t>
            </a:r>
            <a:endParaRPr sz="1200" dirty="0">
              <a:latin typeface="Arial" panose="020B0604020202020204" pitchFamily="34" charset="0"/>
              <a:ea typeface="黑体" panose="02010609060101010101" pitchFamily="49" charset="-122"/>
              <a:cs typeface="Arial" panose="020B0604020202020204" pitchFamily="34" charset="0"/>
            </a:endParaRPr>
          </a:p>
          <a:p>
            <a:pPr marL="285750" marR="0" lvl="0" indent="-285750" fontAlgn="auto">
              <a:lnSpc>
                <a:spcPct val="150000"/>
              </a:lnSpc>
              <a:spcBef>
                <a:spcPts val="0"/>
              </a:spcBef>
              <a:spcAft>
                <a:spcPts val="0"/>
              </a:spcAft>
              <a:buClr>
                <a:srgbClr val="FF0000"/>
              </a:buClr>
              <a:buSzTx/>
              <a:buFont typeface="Wingdings" panose="05000000000000000000" pitchFamily="2" charset="2"/>
              <a:buChar char="n"/>
              <a:defRPr/>
            </a:pPr>
            <a:r>
              <a:rPr sz="1200" dirty="0">
                <a:latin typeface="Arial" panose="020B0604020202020204" pitchFamily="34" charset="0"/>
                <a:ea typeface="黑体" panose="02010609060101010101" pitchFamily="49" charset="-122"/>
                <a:cs typeface="Arial" panose="020B0604020202020204" pitchFamily="34" charset="0"/>
              </a:rPr>
              <a:t>No harmful heavy metal ions, safe and reliable;</a:t>
            </a:r>
            <a:endParaRPr sz="1200" dirty="0">
              <a:latin typeface="Arial" panose="020B0604020202020204" pitchFamily="34" charset="0"/>
              <a:ea typeface="黑体" panose="02010609060101010101" pitchFamily="49" charset="-122"/>
              <a:cs typeface="Arial" panose="020B0604020202020204" pitchFamily="34" charset="0"/>
            </a:endParaRPr>
          </a:p>
          <a:p>
            <a:pPr marL="285750" marR="0" lvl="0" indent="-285750" fontAlgn="auto">
              <a:lnSpc>
                <a:spcPct val="150000"/>
              </a:lnSpc>
              <a:spcBef>
                <a:spcPts val="0"/>
              </a:spcBef>
              <a:spcAft>
                <a:spcPts val="0"/>
              </a:spcAft>
              <a:buClr>
                <a:srgbClr val="FF0000"/>
              </a:buClr>
              <a:buSzTx/>
              <a:buFont typeface="Wingdings" panose="05000000000000000000" pitchFamily="2" charset="2"/>
              <a:buChar char="n"/>
              <a:defRPr/>
            </a:pPr>
            <a:r>
              <a:rPr lang="en-US" sz="1200" dirty="0">
                <a:latin typeface="Arial" panose="020B0604020202020204" pitchFamily="34" charset="0"/>
                <a:ea typeface="黑体" panose="02010609060101010101" pitchFamily="49" charset="-122"/>
                <a:cs typeface="Arial" panose="020B0604020202020204" pitchFamily="34" charset="0"/>
              </a:rPr>
              <a:t>Applicable for </a:t>
            </a:r>
            <a:r>
              <a:rPr sz="1200" dirty="0">
                <a:latin typeface="Arial" panose="020B0604020202020204" pitchFamily="34" charset="0"/>
                <a:ea typeface="黑体" panose="02010609060101010101" pitchFamily="49" charset="-122"/>
                <a:cs typeface="Arial" panose="020B0604020202020204" pitchFamily="34" charset="0"/>
              </a:rPr>
              <a:t> pH 4-11</a:t>
            </a:r>
            <a:r>
              <a:rPr lang="en-US" sz="1200" dirty="0">
                <a:latin typeface="Arial" panose="020B0604020202020204" pitchFamily="34" charset="0"/>
                <a:ea typeface="黑体" panose="02010609060101010101" pitchFamily="49" charset="-122"/>
                <a:cs typeface="Arial" panose="020B0604020202020204" pitchFamily="34" charset="0"/>
              </a:rPr>
              <a:t>, especilly </a:t>
            </a:r>
            <a:r>
              <a:rPr sz="1200" dirty="0">
                <a:latin typeface="Arial" panose="020B0604020202020204" pitchFamily="34" charset="0"/>
                <a:ea typeface="黑体" panose="02010609060101010101" pitchFamily="49" charset="-122"/>
                <a:cs typeface="Arial" panose="020B0604020202020204" pitchFamily="34" charset="0"/>
              </a:rPr>
              <a:t>6-9.</a:t>
            </a:r>
            <a:endParaRPr sz="1200" dirty="0">
              <a:latin typeface="Arial" panose="020B0604020202020204" pitchFamily="34" charset="0"/>
              <a:ea typeface="黑体" panose="02010609060101010101" pitchFamily="49" charset="-122"/>
              <a:cs typeface="Arial" panose="020B0604020202020204" pitchFamily="34" charset="0"/>
            </a:endParaRPr>
          </a:p>
        </p:txBody>
      </p:sp>
      <p:sp>
        <p:nvSpPr>
          <p:cNvPr id="30" name="矩形 29"/>
          <p:cNvSpPr/>
          <p:nvPr/>
        </p:nvSpPr>
        <p:spPr>
          <a:xfrm>
            <a:off x="4338825" y="9627695"/>
            <a:ext cx="2721510" cy="682238"/>
          </a:xfrm>
          <a:prstGeom prst="rect">
            <a:avLst/>
          </a:prstGeom>
        </p:spPr>
        <p:txBody>
          <a:bodyPr wrap="square">
            <a:spAutoFit/>
          </a:bodyPr>
          <a:lstStyle/>
          <a:p>
            <a:pPr algn="r">
              <a:lnSpc>
                <a:spcPts val="1000"/>
              </a:lnSpc>
              <a:spcAft>
                <a:spcPts val="300"/>
              </a:spcAft>
            </a:pPr>
            <a:r>
              <a:rPr lang="en-US" altLang="zh-CN" sz="1000" b="1" dirty="0">
                <a:solidFill>
                  <a:srgbClr val="656565"/>
                </a:solidFill>
                <a:latin typeface="Arial" panose="020B0604020202020204" pitchFamily="34" charset="0"/>
                <a:cs typeface="Arial" panose="020B0604020202020204" pitchFamily="34" charset="0"/>
              </a:rPr>
              <a:t>www.cosl.com.cn</a:t>
            </a:r>
            <a:endParaRPr lang="en-US" altLang="zh-CN" sz="1000" b="1" dirty="0">
              <a:solidFill>
                <a:srgbClr val="656565"/>
              </a:solidFill>
              <a:latin typeface="Arial" panose="020B0604020202020204" pitchFamily="34" charset="0"/>
              <a:cs typeface="Arial" panose="020B0604020202020204" pitchFamily="34" charset="0"/>
            </a:endParaRPr>
          </a:p>
          <a:p>
            <a:pPr algn="r">
              <a:lnSpc>
                <a:spcPts val="1000"/>
              </a:lnSpc>
              <a:spcAft>
                <a:spcPts val="300"/>
              </a:spcAft>
            </a:pPr>
            <a:r>
              <a:rPr lang="en-US" altLang="zh-CN" sz="1000" b="1" dirty="0">
                <a:solidFill>
                  <a:srgbClr val="656565"/>
                </a:solidFill>
                <a:latin typeface="Arial" panose="020B0604020202020204" pitchFamily="34" charset="0"/>
                <a:cs typeface="Arial" panose="020B0604020202020204" pitchFamily="34" charset="0"/>
              </a:rPr>
              <a:t>China Oilfield Services Limited</a:t>
            </a:r>
            <a:endParaRPr lang="en-US" altLang="zh-CN" sz="1000" b="1" dirty="0">
              <a:solidFill>
                <a:srgbClr val="656565"/>
              </a:solidFill>
              <a:latin typeface="Arial" panose="020B0604020202020204" pitchFamily="34" charset="0"/>
              <a:cs typeface="Arial" panose="020B0604020202020204" pitchFamily="34" charset="0"/>
            </a:endParaRPr>
          </a:p>
          <a:p>
            <a:pPr algn="r">
              <a:lnSpc>
                <a:spcPts val="1000"/>
              </a:lnSpc>
              <a:spcAft>
                <a:spcPts val="300"/>
              </a:spcAft>
            </a:pPr>
            <a:r>
              <a:rPr lang="en-GB" altLang="zh-CN" sz="1000" dirty="0">
                <a:solidFill>
                  <a:srgbClr val="656565"/>
                </a:solidFill>
                <a:latin typeface="Arial" panose="020B0604020202020204" pitchFamily="34" charset="0"/>
                <a:cs typeface="Arial" panose="020B0604020202020204" pitchFamily="34" charset="0"/>
              </a:rPr>
              <a:t>No.81, </a:t>
            </a:r>
            <a:r>
              <a:rPr lang="en-GB" altLang="zh-CN" sz="1000" dirty="0" err="1">
                <a:solidFill>
                  <a:srgbClr val="656565"/>
                </a:solidFill>
                <a:latin typeface="Arial" panose="020B0604020202020204" pitchFamily="34" charset="0"/>
                <a:cs typeface="Arial" panose="020B0604020202020204" pitchFamily="34" charset="0"/>
              </a:rPr>
              <a:t>Xinggong</a:t>
            </a:r>
            <a:r>
              <a:rPr lang="en-GB" altLang="zh-CN" sz="1000" dirty="0">
                <a:solidFill>
                  <a:srgbClr val="656565"/>
                </a:solidFill>
                <a:latin typeface="Arial" panose="020B0604020202020204" pitchFamily="34" charset="0"/>
                <a:cs typeface="Arial" panose="020B0604020202020204" pitchFamily="34" charset="0"/>
              </a:rPr>
              <a:t> West Street, </a:t>
            </a:r>
            <a:r>
              <a:rPr lang="en-GB" altLang="zh-CN" sz="1000" dirty="0" err="1">
                <a:solidFill>
                  <a:srgbClr val="656565"/>
                </a:solidFill>
                <a:latin typeface="Arial" panose="020B0604020202020204" pitchFamily="34" charset="0"/>
                <a:cs typeface="Arial" panose="020B0604020202020204" pitchFamily="34" charset="0"/>
              </a:rPr>
              <a:t>Yanjiao</a:t>
            </a:r>
            <a:r>
              <a:rPr lang="en-GB" altLang="zh-CN" sz="1000" dirty="0">
                <a:solidFill>
                  <a:srgbClr val="656565"/>
                </a:solidFill>
                <a:latin typeface="Arial" panose="020B0604020202020204" pitchFamily="34" charset="0"/>
                <a:cs typeface="Arial" panose="020B0604020202020204" pitchFamily="34" charset="0"/>
              </a:rPr>
              <a:t>, </a:t>
            </a:r>
            <a:r>
              <a:rPr lang="en-GB" altLang="zh-CN" sz="1000" dirty="0" err="1">
                <a:solidFill>
                  <a:srgbClr val="656565"/>
                </a:solidFill>
                <a:latin typeface="Arial" panose="020B0604020202020204" pitchFamily="34" charset="0"/>
                <a:cs typeface="Arial" panose="020B0604020202020204" pitchFamily="34" charset="0"/>
              </a:rPr>
              <a:t>Sanhe</a:t>
            </a:r>
            <a:r>
              <a:rPr lang="en-GB" altLang="zh-CN" sz="1000" dirty="0">
                <a:solidFill>
                  <a:srgbClr val="656565"/>
                </a:solidFill>
                <a:latin typeface="Arial" panose="020B0604020202020204" pitchFamily="34" charset="0"/>
                <a:cs typeface="Arial" panose="020B0604020202020204" pitchFamily="34" charset="0"/>
              </a:rPr>
              <a:t>, Hebei, </a:t>
            </a:r>
            <a:r>
              <a:rPr lang="en-US" altLang="zh-CN" sz="1000" dirty="0">
                <a:solidFill>
                  <a:srgbClr val="656565"/>
                </a:solidFill>
                <a:latin typeface="Arial" panose="020B0604020202020204" pitchFamily="34" charset="0"/>
                <a:cs typeface="Arial" panose="020B0604020202020204" pitchFamily="34" charset="0"/>
              </a:rPr>
              <a:t>China</a:t>
            </a:r>
            <a:endParaRPr lang="en-US" altLang="zh-CN" sz="1000" dirty="0">
              <a:solidFill>
                <a:srgbClr val="656565"/>
              </a:solidFill>
              <a:latin typeface="Arial" panose="020B0604020202020204" pitchFamily="34" charset="0"/>
              <a:cs typeface="Arial" panose="020B0604020202020204" pitchFamily="34" charset="0"/>
            </a:endParaRPr>
          </a:p>
        </p:txBody>
      </p:sp>
      <p:sp>
        <p:nvSpPr>
          <p:cNvPr id="31" name="矩形 30"/>
          <p:cNvSpPr/>
          <p:nvPr/>
        </p:nvSpPr>
        <p:spPr>
          <a:xfrm>
            <a:off x="428439" y="9619416"/>
            <a:ext cx="3910387" cy="523220"/>
          </a:xfrm>
          <a:prstGeom prst="rect">
            <a:avLst/>
          </a:prstGeom>
          <a:ln w="3175">
            <a:solidFill>
              <a:schemeClr val="tx1"/>
            </a:solidFill>
          </a:ln>
        </p:spPr>
        <p:txBody>
          <a:bodyPr wrap="square">
            <a:spAutoFit/>
          </a:bodyPr>
          <a:lstStyle/>
          <a:p>
            <a:r>
              <a:rPr lang="en-US" altLang="zh-CN" sz="700" dirty="0">
                <a:latin typeface="Arial" panose="020B0604020202020204" pitchFamily="34" charset="0"/>
                <a:cs typeface="Arial" panose="020B0604020202020204" pitchFamily="34" charset="0"/>
              </a:rPr>
              <a:t>This information is supplied solely for informational purposes and COSL makes no guarantees or warranties, either expressed or implied, with respect to the accuracy and use of this data. All product warranties and guarantees shall be governed by the Standard Terms of Sale. Nothing in this document is legal advice or is a substitute for competent legal advice.</a:t>
            </a:r>
            <a:endParaRPr lang="zh-CN" altLang="en-US" sz="700" dirty="0">
              <a:latin typeface="Arial" panose="020B0604020202020204" pitchFamily="34" charset="0"/>
              <a:cs typeface="Arial" panose="020B0604020202020204" pitchFamily="34" charset="0"/>
            </a:endParaRPr>
          </a:p>
        </p:txBody>
      </p:sp>
      <p:cxnSp>
        <p:nvCxnSpPr>
          <p:cNvPr id="6" name="直接连接符 5"/>
          <p:cNvCxnSpPr/>
          <p:nvPr/>
        </p:nvCxnSpPr>
        <p:spPr>
          <a:xfrm>
            <a:off x="-825" y="10368000"/>
            <a:ext cx="7560000" cy="0"/>
          </a:xfrm>
          <a:prstGeom prst="line">
            <a:avLst/>
          </a:prstGeom>
          <a:ln w="12700">
            <a:solidFill>
              <a:srgbClr val="DD002B"/>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25" y="10332000"/>
            <a:ext cx="7560000" cy="0"/>
          </a:xfrm>
          <a:prstGeom prst="line">
            <a:avLst/>
          </a:prstGeom>
          <a:ln w="12700">
            <a:solidFill>
              <a:srgbClr val="0075C2"/>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22811" y="10320966"/>
            <a:ext cx="7560000" cy="0"/>
          </a:xfrm>
          <a:prstGeom prst="line">
            <a:avLst/>
          </a:prstGeom>
          <a:ln w="12700">
            <a:solidFill>
              <a:srgbClr val="0075C2"/>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514349" y="4366246"/>
            <a:ext cx="3162300" cy="337185"/>
          </a:xfrm>
          <a:prstGeom prst="rect">
            <a:avLst/>
          </a:prstGeom>
        </p:spPr>
        <p:txBody>
          <a:bodyPr wrap="square">
            <a:spAutoFit/>
          </a:bodyPr>
          <a:lstStyle/>
          <a:p>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rPr>
              <a:t>A</a:t>
            </a:r>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pplied </a:t>
            </a:r>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rPr>
              <a:t>R</a:t>
            </a:r>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ange</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7" name="矩形 26"/>
          <p:cNvSpPr/>
          <p:nvPr/>
        </p:nvSpPr>
        <p:spPr>
          <a:xfrm>
            <a:off x="514349" y="4663729"/>
            <a:ext cx="5902326" cy="645160"/>
          </a:xfrm>
          <a:prstGeom prst="rect">
            <a:avLst/>
          </a:prstGeom>
        </p:spPr>
        <p:txBody>
          <a:bodyPr wrap="square">
            <a:spAutoFit/>
          </a:bodyPr>
          <a:lstStyle/>
          <a:p>
            <a:pPr marL="285750" indent="-285750">
              <a:lnSpc>
                <a:spcPct val="150000"/>
              </a:lnSpc>
              <a:buClr>
                <a:srgbClr val="FF0000"/>
              </a:buClr>
              <a:buFont typeface="Wingdings" panose="05000000000000000000" pitchFamily="2" charset="2"/>
              <a:buChar char="n"/>
            </a:pPr>
            <a:r>
              <a:rPr sz="1200" dirty="0">
                <a:latin typeface="Arial" panose="020B0604020202020204" pitchFamily="34" charset="0"/>
                <a:ea typeface="黑体" panose="02010609060101010101" pitchFamily="49" charset="-122"/>
                <a:cs typeface="Arial" panose="020B0604020202020204" pitchFamily="34" charset="0"/>
              </a:rPr>
              <a:t>Suitable for polymer water-based drilling fluid/cuttings;</a:t>
            </a:r>
            <a:endParaRPr sz="1200" dirty="0">
              <a:latin typeface="Arial" panose="020B0604020202020204" pitchFamily="34" charset="0"/>
              <a:ea typeface="黑体" panose="02010609060101010101" pitchFamily="49" charset="-122"/>
              <a:cs typeface="Arial" panose="020B0604020202020204" pitchFamily="34" charset="0"/>
            </a:endParaRPr>
          </a:p>
          <a:p>
            <a:pPr marL="285750" indent="-285750">
              <a:lnSpc>
                <a:spcPct val="150000"/>
              </a:lnSpc>
              <a:buClr>
                <a:srgbClr val="FF0000"/>
              </a:buClr>
              <a:buFont typeface="Wingdings" panose="05000000000000000000" pitchFamily="2" charset="2"/>
              <a:buChar char="n"/>
            </a:pPr>
            <a:r>
              <a:rPr sz="1200" dirty="0">
                <a:latin typeface="Arial" panose="020B0604020202020204" pitchFamily="34" charset="0"/>
                <a:ea typeface="黑体" panose="02010609060101010101" pitchFamily="49" charset="-122"/>
                <a:cs typeface="Arial" panose="020B0604020202020204" pitchFamily="34" charset="0"/>
              </a:rPr>
              <a:t>Recommended dosage: 25-40 kg/m</a:t>
            </a:r>
            <a:r>
              <a:rPr sz="1200" baseline="30000" dirty="0">
                <a:solidFill>
                  <a:schemeClr val="tx1"/>
                </a:solidFill>
                <a:latin typeface="Arial" panose="020B0604020202020204" pitchFamily="34" charset="0"/>
                <a:ea typeface="黑体" panose="02010609060101010101" pitchFamily="49" charset="-122"/>
                <a:cs typeface="Arial" panose="020B0604020202020204" pitchFamily="34" charset="0"/>
              </a:rPr>
              <a:t>3</a:t>
            </a:r>
            <a:r>
              <a:rPr sz="1200" dirty="0">
                <a:latin typeface="Arial" panose="020B0604020202020204" pitchFamily="34" charset="0"/>
                <a:ea typeface="黑体" panose="02010609060101010101" pitchFamily="49" charset="-122"/>
                <a:cs typeface="Arial" panose="020B0604020202020204" pitchFamily="34" charset="0"/>
              </a:rPr>
              <a:t>.</a:t>
            </a:r>
            <a:endParaRPr sz="1200" dirty="0">
              <a:latin typeface="Arial" panose="020B0604020202020204" pitchFamily="34" charset="0"/>
              <a:ea typeface="黑体" panose="02010609060101010101" pitchFamily="49" charset="-122"/>
              <a:cs typeface="Arial" panose="020B0604020202020204" pitchFamily="34" charset="0"/>
            </a:endParaRPr>
          </a:p>
        </p:txBody>
      </p:sp>
      <p:sp>
        <p:nvSpPr>
          <p:cNvPr id="34" name="矩形 33"/>
          <p:cNvSpPr/>
          <p:nvPr/>
        </p:nvSpPr>
        <p:spPr>
          <a:xfrm>
            <a:off x="514349" y="5623913"/>
            <a:ext cx="3162300" cy="337185"/>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Packaging and </a:t>
            </a:r>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S</a:t>
            </a:r>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torage</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endParaRPr>
          </a:p>
        </p:txBody>
      </p:sp>
      <p:sp>
        <p:nvSpPr>
          <p:cNvPr id="37" name="矩形 36"/>
          <p:cNvSpPr/>
          <p:nvPr/>
        </p:nvSpPr>
        <p:spPr>
          <a:xfrm>
            <a:off x="514349" y="5983793"/>
            <a:ext cx="6819900" cy="1050290"/>
          </a:xfrm>
          <a:prstGeom prst="rect">
            <a:avLst/>
          </a:prstGeom>
        </p:spPr>
        <p:txBody>
          <a:bodyPr wrap="square">
            <a:spAutoFit/>
          </a:bodyPr>
          <a:lstStyle/>
          <a:p>
            <a:pPr marL="285750" indent="-285750">
              <a:lnSpc>
                <a:spcPct val="130000"/>
              </a:lnSpc>
              <a:buClr>
                <a:srgbClr val="FF0000"/>
              </a:buClr>
              <a:buFont typeface="Wingdings" panose="05000000000000000000" pitchFamily="2" charset="2"/>
              <a:buChar char="n"/>
            </a:pPr>
            <a:r>
              <a:rPr sz="1200" dirty="0">
                <a:latin typeface="Arial" panose="020B0604020202020204" pitchFamily="34" charset="0"/>
                <a:ea typeface="黑体" panose="02010609060101010101" pitchFamily="49" charset="-122"/>
                <a:cs typeface="Arial" panose="020B0604020202020204" pitchFamily="34" charset="0"/>
                <a:sym typeface="+mn-ea"/>
              </a:rPr>
              <a:t>Packaging Requirements: Composite packaging bag or according to user requirements</a:t>
            </a:r>
            <a:r>
              <a:rPr lang="en-US" sz="1200" dirty="0">
                <a:latin typeface="Arial" panose="020B0604020202020204" pitchFamily="34" charset="0"/>
                <a:ea typeface="黑体" panose="02010609060101010101" pitchFamily="49" charset="-122"/>
                <a:cs typeface="Arial" panose="020B0604020202020204" pitchFamily="34" charset="0"/>
                <a:sym typeface="+mn-ea"/>
              </a:rPr>
              <a:t>;</a:t>
            </a:r>
            <a:endParaRPr sz="1200" dirty="0">
              <a:latin typeface="Arial" panose="020B0604020202020204" pitchFamily="34" charset="0"/>
              <a:ea typeface="黑体" panose="02010609060101010101" pitchFamily="49" charset="-122"/>
              <a:cs typeface="Arial" panose="020B0604020202020204" pitchFamily="34" charset="0"/>
              <a:sym typeface="+mn-ea"/>
            </a:endParaRPr>
          </a:p>
          <a:p>
            <a:pPr marL="285750" indent="-285750" algn="l">
              <a:lnSpc>
                <a:spcPct val="130000"/>
              </a:lnSpc>
              <a:buClr>
                <a:srgbClr val="FF0000"/>
              </a:buClr>
              <a:buSzTx/>
              <a:buFont typeface="Wingdings" panose="05000000000000000000" pitchFamily="2" charset="2"/>
              <a:buChar char="n"/>
            </a:pPr>
            <a:r>
              <a:rPr sz="1200" dirty="0">
                <a:latin typeface="Arial" panose="020B0604020202020204" pitchFamily="34" charset="0"/>
                <a:ea typeface="黑体" panose="02010609060101010101" pitchFamily="49" charset="-122"/>
                <a:cs typeface="Arial" panose="020B0604020202020204" pitchFamily="34" charset="0"/>
                <a:sym typeface="+mn-ea"/>
              </a:rPr>
              <a:t>Packing specification: 25</a:t>
            </a:r>
            <a:r>
              <a:rPr lang="en-US" sz="1200" dirty="0">
                <a:latin typeface="Arial" panose="020B0604020202020204" pitchFamily="34" charset="0"/>
                <a:ea typeface="黑体" panose="02010609060101010101" pitchFamily="49" charset="-122"/>
                <a:cs typeface="Arial" panose="020B0604020202020204" pitchFamily="34" charset="0"/>
                <a:sym typeface="+mn-ea"/>
              </a:rPr>
              <a:t> </a:t>
            </a:r>
            <a:r>
              <a:rPr sz="1200" dirty="0">
                <a:latin typeface="Arial" panose="020B0604020202020204" pitchFamily="34" charset="0"/>
                <a:ea typeface="黑体" panose="02010609060101010101" pitchFamily="49" charset="-122"/>
                <a:cs typeface="Arial" panose="020B0604020202020204" pitchFamily="34" charset="0"/>
                <a:sym typeface="+mn-ea"/>
              </a:rPr>
              <a:t>kg/bag or according to user requirements</a:t>
            </a:r>
            <a:r>
              <a:rPr lang="en-US" sz="1200" dirty="0">
                <a:latin typeface="Arial" panose="020B0604020202020204" pitchFamily="34" charset="0"/>
                <a:ea typeface="黑体" panose="02010609060101010101" pitchFamily="49" charset="-122"/>
                <a:cs typeface="Arial" panose="020B0604020202020204" pitchFamily="34" charset="0"/>
                <a:sym typeface="+mn-ea"/>
              </a:rPr>
              <a:t>;</a:t>
            </a:r>
            <a:endParaRPr sz="1200" dirty="0">
              <a:latin typeface="Arial" panose="020B0604020202020204" pitchFamily="34" charset="0"/>
              <a:ea typeface="黑体" panose="02010609060101010101" pitchFamily="49" charset="-122"/>
              <a:cs typeface="Arial" panose="020B0604020202020204" pitchFamily="34" charset="0"/>
              <a:sym typeface="+mn-ea"/>
            </a:endParaRPr>
          </a:p>
          <a:p>
            <a:pPr marL="285750" indent="-285750" algn="l">
              <a:lnSpc>
                <a:spcPct val="130000"/>
              </a:lnSpc>
              <a:buClr>
                <a:srgbClr val="FF0000"/>
              </a:buClr>
              <a:buSzTx/>
              <a:buFont typeface="Wingdings" panose="05000000000000000000" pitchFamily="2" charset="2"/>
              <a:buChar char="n"/>
            </a:pPr>
            <a:r>
              <a:rPr sz="1200" dirty="0">
                <a:latin typeface="Arial" panose="020B0604020202020204" pitchFamily="34" charset="0"/>
                <a:ea typeface="黑体" panose="02010609060101010101" pitchFamily="49" charset="-122"/>
                <a:cs typeface="Arial" panose="020B0604020202020204" pitchFamily="34" charset="0"/>
                <a:sym typeface="+mn-ea"/>
              </a:rPr>
              <a:t>Storage conditions: Store in a dry and ventilated place, away from heat and fire sources</a:t>
            </a:r>
            <a:r>
              <a:rPr lang="en-US" sz="1200" dirty="0">
                <a:latin typeface="Arial" panose="020B0604020202020204" pitchFamily="34" charset="0"/>
                <a:ea typeface="黑体" panose="02010609060101010101" pitchFamily="49" charset="-122"/>
                <a:cs typeface="Arial" panose="020B0604020202020204" pitchFamily="34" charset="0"/>
                <a:sym typeface="+mn-ea"/>
              </a:rPr>
              <a:t>;</a:t>
            </a:r>
            <a:endParaRPr sz="1200" dirty="0">
              <a:latin typeface="Arial" panose="020B0604020202020204" pitchFamily="34" charset="0"/>
              <a:ea typeface="黑体" panose="02010609060101010101" pitchFamily="49" charset="-122"/>
              <a:cs typeface="Arial" panose="020B0604020202020204" pitchFamily="34" charset="0"/>
              <a:sym typeface="+mn-ea"/>
            </a:endParaRPr>
          </a:p>
          <a:p>
            <a:pPr marL="285750" indent="-285750" algn="l">
              <a:lnSpc>
                <a:spcPct val="130000"/>
              </a:lnSpc>
              <a:buClr>
                <a:srgbClr val="FF0000"/>
              </a:buClr>
              <a:buSzTx/>
              <a:buFont typeface="Wingdings" panose="05000000000000000000" pitchFamily="2" charset="2"/>
              <a:buChar char="n"/>
            </a:pPr>
            <a:r>
              <a:rPr sz="1200" dirty="0">
                <a:latin typeface="Arial" panose="020B0604020202020204" pitchFamily="34" charset="0"/>
                <a:ea typeface="黑体" panose="02010609060101010101" pitchFamily="49" charset="-122"/>
                <a:cs typeface="Arial" panose="020B0604020202020204" pitchFamily="34" charset="0"/>
                <a:sym typeface="+mn-ea"/>
              </a:rPr>
              <a:t>Shelf life: 24 months</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a:t>
            </a:r>
            <a:endPar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25" name="矩形 24"/>
          <p:cNvSpPr/>
          <p:nvPr/>
        </p:nvSpPr>
        <p:spPr>
          <a:xfrm>
            <a:off x="485775" y="7205345"/>
            <a:ext cx="3726180" cy="337185"/>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Physical and </a:t>
            </a:r>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rPr>
              <a:t>C</a:t>
            </a:r>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hemical</a:t>
            </a:r>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rPr>
              <a:t> P</a:t>
            </a:r>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roperties</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graphicFrame>
        <p:nvGraphicFramePr>
          <p:cNvPr id="13" name="表格 12"/>
          <p:cNvGraphicFramePr>
            <a:graphicFrameLocks noGrp="1"/>
          </p:cNvGraphicFramePr>
          <p:nvPr>
            <p:custDataLst>
              <p:tags r:id="rId4"/>
            </p:custDataLst>
          </p:nvPr>
        </p:nvGraphicFramePr>
        <p:xfrm>
          <a:off x="557376" y="7544034"/>
          <a:ext cx="6181398" cy="1614805"/>
        </p:xfrm>
        <a:graphic>
          <a:graphicData uri="http://schemas.openxmlformats.org/drawingml/2006/table">
            <a:tbl>
              <a:tblPr firstRow="1" firstCol="1" bandRow="1">
                <a:tableStyleId>{0505E3EF-67EA-436B-97B2-0124C06EBD24}</a:tableStyleId>
              </a:tblPr>
              <a:tblGrid>
                <a:gridCol w="2524663"/>
                <a:gridCol w="3656735"/>
              </a:tblGrid>
              <a:tr h="367665">
                <a:tc>
                  <a:txBody>
                    <a:bodyPr/>
                    <a:lstStyle/>
                    <a:p>
                      <a:pPr algn="ctr">
                        <a:spcAft>
                          <a:spcPts val="0"/>
                        </a:spcAft>
                      </a:pPr>
                      <a:r>
                        <a:rPr lang="en-US" altLang="zh-CN" sz="1200" b="1" kern="100" dirty="0">
                          <a:solidFill>
                            <a:schemeClr val="bg1"/>
                          </a:solidFill>
                          <a:effectLst/>
                          <a:latin typeface="Arial" panose="020B0604020202020204" pitchFamily="34" charset="0"/>
                          <a:ea typeface="黑体" panose="02010609060101010101" pitchFamily="49" charset="-122"/>
                          <a:cs typeface="Arial" panose="020B0604020202020204" pitchFamily="34" charset="0"/>
                        </a:rPr>
                        <a:t>Item</a:t>
                      </a:r>
                      <a:endParaRPr lang="en-US" altLang="zh-CN" sz="1200" b="1" kern="100" dirty="0">
                        <a:solidFill>
                          <a:schemeClr val="bg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solidFill>
                      <a:srgbClr val="FF0000"/>
                    </a:solidFill>
                  </a:tcPr>
                </a:tc>
                <a:tc>
                  <a:txBody>
                    <a:bodyPr/>
                    <a:lstStyle/>
                    <a:p>
                      <a:pPr algn="ctr">
                        <a:spcAft>
                          <a:spcPts val="0"/>
                        </a:spcAft>
                      </a:pPr>
                      <a:r>
                        <a:rPr lang="en-US" altLang="zh-CN" sz="1200" b="1" kern="100">
                          <a:solidFill>
                            <a:schemeClr val="bg1"/>
                          </a:solidFill>
                          <a:effectLst/>
                          <a:latin typeface="Arial" panose="020B0604020202020204" pitchFamily="34" charset="0"/>
                          <a:ea typeface="黑体" panose="02010609060101010101" pitchFamily="49" charset="-122"/>
                          <a:cs typeface="Arial" panose="020B0604020202020204" pitchFamily="34" charset="0"/>
                        </a:rPr>
                        <a:t>Parameters</a:t>
                      </a:r>
                      <a:endParaRPr lang="en-US" altLang="zh-CN" sz="1200" b="1" kern="100" dirty="0">
                        <a:solidFill>
                          <a:schemeClr val="bg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solidFill>
                      <a:srgbClr val="FF0000"/>
                    </a:solidFill>
                  </a:tcPr>
                </a:tc>
              </a:tr>
              <a:tr h="250190">
                <a:tc>
                  <a:txBody>
                    <a:bodyPr/>
                    <a:lstStyle/>
                    <a:p>
                      <a:pPr algn="ctr">
                        <a:spcAft>
                          <a:spcPts val="0"/>
                        </a:spcAft>
                      </a:pPr>
                      <a:r>
                        <a:rPr lang="zh-CN" sz="1200" b="0" kern="0" dirty="0">
                          <a:effectLst/>
                          <a:latin typeface="Arial" panose="020B0604020202020204" pitchFamily="34" charset="0"/>
                          <a:ea typeface="方正隶书_GBK" panose="02000000000000000000" charset="-122"/>
                          <a:cs typeface="Arial" panose="020B0604020202020204" pitchFamily="34" charset="0"/>
                        </a:rPr>
                        <a:t>Appeara</a:t>
                      </a:r>
                      <a:r>
                        <a:rPr lang="zh-CN" sz="1200" b="0" kern="0" dirty="0">
                          <a:effectLst/>
                          <a:latin typeface="Arial" panose="020B0604020202020204" pitchFamily="34" charset="0"/>
                          <a:ea typeface="黑体" panose="02010609060101010101" pitchFamily="49" charset="-122"/>
                          <a:cs typeface="Arial" panose="020B0604020202020204" pitchFamily="34" charset="0"/>
                        </a:rPr>
                        <a:t>nce</a:t>
                      </a:r>
                      <a:endParaRPr lang="zh-CN" sz="1200" b="0" kern="0" dirty="0">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c>
                  <a:txBody>
                    <a:bodyPr/>
                    <a:lstStyle/>
                    <a:p>
                      <a:pPr algn="ctr">
                        <a:spcAft>
                          <a:spcPts val="0"/>
                        </a:spcAft>
                      </a:pPr>
                      <a:r>
                        <a:rPr lang="zh-CN" sz="1200" kern="0" dirty="0">
                          <a:solidFill>
                            <a:schemeClr val="dk1"/>
                          </a:solidFill>
                          <a:effectLst/>
                          <a:latin typeface="Arial" panose="020B0604020202020204" pitchFamily="34" charset="0"/>
                          <a:ea typeface="黑体" panose="02010609060101010101" pitchFamily="49" charset="-122"/>
                          <a:cs typeface="Arial" panose="020B0604020202020204" pitchFamily="34" charset="0"/>
                        </a:rPr>
                        <a:t>Yellowish solid</a:t>
                      </a:r>
                      <a:endParaRPr lang="zh-CN" sz="1200" kern="0" dirty="0">
                        <a:solidFill>
                          <a:schemeClr val="dk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r>
              <a:tr h="285287">
                <a:tc>
                  <a:txBody>
                    <a:bodyPr/>
                    <a:lstStyle/>
                    <a:p>
                      <a:pPr algn="ctr"/>
                      <a:r>
                        <a:rPr lang="zh-CN" altLang="en-US" sz="1200" b="0" kern="0" dirty="0">
                          <a:solidFill>
                            <a:srgbClr val="000000"/>
                          </a:solidFill>
                          <a:latin typeface="Arial" panose="020B0604020202020204" pitchFamily="34" charset="0"/>
                          <a:ea typeface="黑体" panose="02010609060101010101" pitchFamily="49" charset="-122"/>
                          <a:cs typeface="Arial" panose="020B0604020202020204" pitchFamily="34" charset="0"/>
                        </a:rPr>
                        <a:t>Solubility</a:t>
                      </a:r>
                      <a:endParaRPr lang="zh-CN" altLang="en-US" sz="1200" b="0" kern="0" dirty="0">
                        <a:solidFill>
                          <a:srgbClr val="000000"/>
                        </a:solidFill>
                        <a:latin typeface="Arial" panose="020B0604020202020204" pitchFamily="34" charset="0"/>
                        <a:ea typeface="黑体" panose="02010609060101010101" pitchFamily="49" charset="-122"/>
                        <a:cs typeface="Arial" panose="020B0604020202020204" pitchFamily="34" charset="0"/>
                      </a:endParaRPr>
                    </a:p>
                  </a:txBody>
                  <a:tcPr anchor="ctr"/>
                </a:tc>
                <a:tc>
                  <a:txBody>
                    <a:bodyPr/>
                    <a:lstStyle/>
                    <a:p>
                      <a:pPr marL="0" marR="0" indent="0" algn="ctr" defTabSz="755650" rtl="0" eaLnBrk="1" fontAlgn="auto" latinLnBrk="0" hangingPunct="1">
                        <a:lnSpc>
                          <a:spcPct val="100000"/>
                        </a:lnSpc>
                        <a:spcBef>
                          <a:spcPts val="0"/>
                        </a:spcBef>
                        <a:spcAft>
                          <a:spcPts val="0"/>
                        </a:spcAft>
                        <a:buClrTx/>
                        <a:buSzTx/>
                        <a:buFontTx/>
                        <a:buNone/>
                        <a:defRPr/>
                      </a:pPr>
                      <a:r>
                        <a:rPr lang="zh-CN" altLang="en-US" sz="1200" kern="0" dirty="0">
                          <a:solidFill>
                            <a:schemeClr val="dk1"/>
                          </a:solidFill>
                          <a:effectLst/>
                          <a:latin typeface="Arial" panose="020B0604020202020204" pitchFamily="34" charset="0"/>
                          <a:ea typeface="黑体" panose="02010609060101010101" pitchFamily="49" charset="-122"/>
                          <a:cs typeface="Arial" panose="020B0604020202020204" pitchFamily="34" charset="0"/>
                        </a:rPr>
                        <a:t>Soluble in water</a:t>
                      </a:r>
                      <a:endParaRPr lang="zh-CN" altLang="en-US" sz="1200" kern="0" dirty="0">
                        <a:solidFill>
                          <a:schemeClr val="dk1"/>
                        </a:solidFill>
                        <a:effectLst/>
                        <a:latin typeface="Arial" panose="020B0604020202020204" pitchFamily="34" charset="0"/>
                        <a:ea typeface="黑体" panose="02010609060101010101" pitchFamily="49" charset="-122"/>
                        <a:cs typeface="Arial" panose="020B0604020202020204" pitchFamily="34" charset="0"/>
                      </a:endParaRPr>
                    </a:p>
                  </a:txBody>
                  <a:tcPr anchor="ctr"/>
                </a:tc>
              </a:tr>
              <a:tr h="207483">
                <a:tc>
                  <a:txBody>
                    <a:bodyPr/>
                    <a:lstStyle/>
                    <a:p>
                      <a:pPr algn="ctr">
                        <a:spcAft>
                          <a:spcPts val="0"/>
                        </a:spcAft>
                      </a:pPr>
                      <a:r>
                        <a:rPr lang="zh-CN" sz="1200" b="0" kern="0" dirty="0">
                          <a:effectLst/>
                          <a:latin typeface="Arial" panose="020B0604020202020204" pitchFamily="34" charset="0"/>
                          <a:ea typeface="黑体" panose="02010609060101010101" pitchFamily="49" charset="-122"/>
                          <a:cs typeface="Arial" panose="020B0604020202020204" pitchFamily="34" charset="0"/>
                        </a:rPr>
                        <a:t>Density</a:t>
                      </a:r>
                      <a:r>
                        <a:rPr lang="en-US" altLang="zh-CN" sz="1200" b="0" kern="0" dirty="0">
                          <a:effectLst/>
                          <a:latin typeface="Arial" panose="020B0604020202020204" pitchFamily="34" charset="0"/>
                          <a:ea typeface="黑体" panose="02010609060101010101" pitchFamily="49" charset="-122"/>
                          <a:cs typeface="Arial" panose="020B0604020202020204" pitchFamily="34" charset="0"/>
                        </a:rPr>
                        <a:t> (</a:t>
                      </a:r>
                      <a:r>
                        <a:rPr lang="en-US" sz="1200" b="0" kern="0" dirty="0">
                          <a:effectLst/>
                          <a:latin typeface="Arial" panose="020B0604020202020204" pitchFamily="34" charset="0"/>
                          <a:ea typeface="黑体" panose="02010609060101010101" pitchFamily="49" charset="-122"/>
                          <a:cs typeface="Arial" panose="020B0604020202020204" pitchFamily="34" charset="0"/>
                        </a:rPr>
                        <a:t>25±2</a:t>
                      </a:r>
                      <a:r>
                        <a:rPr lang="zh-CN" sz="1200" b="0" kern="0" dirty="0">
                          <a:effectLst/>
                          <a:latin typeface="Arial" panose="020B0604020202020204" pitchFamily="34" charset="0"/>
                          <a:ea typeface="黑体" panose="02010609060101010101" pitchFamily="49" charset="-122"/>
                          <a:cs typeface="Arial" panose="020B0604020202020204" pitchFamily="34" charset="0"/>
                        </a:rPr>
                        <a:t>℃</a:t>
                      </a:r>
                      <a:r>
                        <a:rPr lang="en-US" altLang="zh-CN" sz="1200" b="0" kern="0" dirty="0">
                          <a:effectLst/>
                          <a:latin typeface="Arial" panose="020B0604020202020204" pitchFamily="34" charset="0"/>
                          <a:ea typeface="黑体" panose="02010609060101010101" pitchFamily="49" charset="-122"/>
                          <a:cs typeface="Arial" panose="020B0604020202020204" pitchFamily="34" charset="0"/>
                        </a:rPr>
                        <a:t>), </a:t>
                      </a:r>
                      <a:r>
                        <a:rPr lang="en-US" sz="1200" b="0" kern="0" dirty="0">
                          <a:effectLst/>
                          <a:latin typeface="Arial" panose="020B0604020202020204" pitchFamily="34" charset="0"/>
                          <a:ea typeface="黑体" panose="02010609060101010101" pitchFamily="49" charset="-122"/>
                          <a:cs typeface="Arial" panose="020B0604020202020204" pitchFamily="34" charset="0"/>
                        </a:rPr>
                        <a:t>g/cm</a:t>
                      </a:r>
                      <a:r>
                        <a:rPr lang="en-US" sz="1200" b="0" kern="0" baseline="30000" dirty="0">
                          <a:effectLst/>
                          <a:latin typeface="Arial" panose="020B0604020202020204" pitchFamily="34" charset="0"/>
                          <a:ea typeface="黑体" panose="02010609060101010101" pitchFamily="49" charset="-122"/>
                          <a:cs typeface="Arial" panose="020B0604020202020204" pitchFamily="34" charset="0"/>
                        </a:rPr>
                        <a:t>3</a:t>
                      </a:r>
                      <a:endParaRPr lang="zh-CN" sz="1200" b="0" kern="0" dirty="0">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c>
                  <a:txBody>
                    <a:bodyPr/>
                    <a:lstStyle/>
                    <a:p>
                      <a:pPr algn="ctr">
                        <a:spcAft>
                          <a:spcPts val="0"/>
                        </a:spcAft>
                      </a:pPr>
                      <a:r>
                        <a:rPr lang="en-US" altLang="zh-CN" sz="1200" kern="0" dirty="0">
                          <a:effectLst/>
                          <a:latin typeface="Arial" panose="020B0604020202020204" pitchFamily="34" charset="0"/>
                          <a:ea typeface="黑体" panose="02010609060101010101" pitchFamily="49" charset="-122"/>
                          <a:cs typeface="Arial" panose="020B0604020202020204" pitchFamily="34" charset="0"/>
                        </a:rPr>
                        <a:t>2.3</a:t>
                      </a:r>
                      <a:r>
                        <a:rPr lang="zh-CN" altLang="en-US" sz="1200" kern="0">
                          <a:solidFill>
                            <a:srgbClr val="000000"/>
                          </a:solidFill>
                          <a:latin typeface="Arial" panose="020B0604020202020204" pitchFamily="34" charset="0"/>
                          <a:ea typeface="黑体" panose="02010609060101010101" pitchFamily="49" charset="-122"/>
                          <a:cs typeface="Arial" panose="020B0604020202020204" pitchFamily="34" charset="0"/>
                          <a:sym typeface="+mn-ea"/>
                        </a:rPr>
                        <a:t>～</a:t>
                      </a:r>
                      <a:r>
                        <a:rPr lang="en-US" altLang="zh-CN" sz="1200" kern="0" dirty="0">
                          <a:effectLst/>
                          <a:latin typeface="Arial" panose="020B0604020202020204" pitchFamily="34" charset="0"/>
                          <a:ea typeface="黑体" panose="02010609060101010101" pitchFamily="49" charset="-122"/>
                          <a:cs typeface="Arial" panose="020B0604020202020204" pitchFamily="34" charset="0"/>
                        </a:rPr>
                        <a:t>2.6</a:t>
                      </a:r>
                      <a:endParaRPr lang="zh-CN" sz="1200" kern="0" dirty="0">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r>
              <a:tr h="249988">
                <a:tc>
                  <a:txBody>
                    <a:bodyPr/>
                    <a:lstStyle/>
                    <a:p>
                      <a:pPr algn="ctr">
                        <a:spcAft>
                          <a:spcPts val="0"/>
                        </a:spcAft>
                        <a:tabLst>
                          <a:tab pos="2637155" algn="ctr"/>
                          <a:tab pos="5274310" algn="r"/>
                          <a:tab pos="266700" algn="l"/>
                        </a:tabLst>
                      </a:pPr>
                      <a:r>
                        <a:rPr lang="en-US" altLang="zh-CN" sz="1200" b="0" kern="0" dirty="0">
                          <a:effectLst/>
                          <a:latin typeface="Arial" panose="020B0604020202020204" pitchFamily="34" charset="0"/>
                          <a:ea typeface="黑体" panose="02010609060101010101" pitchFamily="49" charset="-122"/>
                          <a:cs typeface="Arial" panose="020B0604020202020204" pitchFamily="34" charset="0"/>
                        </a:rPr>
                        <a:t>pH</a:t>
                      </a:r>
                      <a:r>
                        <a:rPr lang="zh-CN" altLang="en-US" sz="1200" b="0" kern="0" dirty="0">
                          <a:effectLst/>
                          <a:latin typeface="Arial" panose="020B0604020202020204" pitchFamily="34" charset="0"/>
                          <a:ea typeface="黑体" panose="02010609060101010101" pitchFamily="49" charset="-122"/>
                          <a:cs typeface="Arial" panose="020B0604020202020204" pitchFamily="34" charset="0"/>
                        </a:rPr>
                        <a:t> </a:t>
                      </a:r>
                      <a:r>
                        <a:rPr lang="en-US" altLang="zh-CN" sz="1200" b="0" kern="0" dirty="0">
                          <a:effectLst/>
                          <a:latin typeface="Arial" panose="020B0604020202020204" pitchFamily="34" charset="0"/>
                          <a:ea typeface="黑体" panose="02010609060101010101" pitchFamily="49" charset="-122"/>
                          <a:cs typeface="Arial" panose="020B0604020202020204" pitchFamily="34" charset="0"/>
                        </a:rPr>
                        <a:t>(1%</a:t>
                      </a:r>
                      <a:r>
                        <a:rPr lang="zh-CN" altLang="en-US" sz="1200" b="0" kern="0" dirty="0">
                          <a:effectLst/>
                          <a:latin typeface="Arial" panose="020B0604020202020204" pitchFamily="34" charset="0"/>
                          <a:ea typeface="黑体" panose="02010609060101010101" pitchFamily="49" charset="-122"/>
                          <a:cs typeface="Arial" panose="020B0604020202020204" pitchFamily="34" charset="0"/>
                        </a:rPr>
                        <a:t>）</a:t>
                      </a:r>
                      <a:endParaRPr lang="zh-CN" sz="1050" b="0" kern="0" dirty="0">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c>
                  <a:txBody>
                    <a:bodyPr/>
                    <a:lstStyle/>
                    <a:p>
                      <a:pPr algn="ctr">
                        <a:spcAft>
                          <a:spcPts val="0"/>
                        </a:spcAft>
                      </a:pPr>
                      <a:r>
                        <a:rPr lang="en-US" altLang="zh-CN" sz="1200" kern="0" dirty="0">
                          <a:effectLst/>
                          <a:latin typeface="Arial" panose="020B0604020202020204" pitchFamily="34" charset="0"/>
                          <a:ea typeface="黑体" panose="02010609060101010101" pitchFamily="49" charset="-122"/>
                          <a:cs typeface="Arial" panose="020B0604020202020204" pitchFamily="34" charset="0"/>
                        </a:rPr>
                        <a:t>1.5</a:t>
                      </a:r>
                      <a:r>
                        <a:rPr lang="zh-CN" altLang="en-US" sz="1200" kern="0">
                          <a:solidFill>
                            <a:srgbClr val="000000"/>
                          </a:solidFill>
                          <a:latin typeface="Arial" panose="020B0604020202020204" pitchFamily="34" charset="0"/>
                          <a:ea typeface="黑体" panose="02010609060101010101" pitchFamily="49" charset="-122"/>
                          <a:cs typeface="Arial" panose="020B0604020202020204" pitchFamily="34" charset="0"/>
                          <a:sym typeface="+mn-ea"/>
                        </a:rPr>
                        <a:t>～</a:t>
                      </a:r>
                      <a:r>
                        <a:rPr lang="en-US" altLang="zh-CN" sz="1200" kern="0" dirty="0">
                          <a:effectLst/>
                          <a:latin typeface="Arial" panose="020B0604020202020204" pitchFamily="34" charset="0"/>
                          <a:ea typeface="黑体" panose="02010609060101010101" pitchFamily="49" charset="-122"/>
                          <a:cs typeface="Arial" panose="020B0604020202020204" pitchFamily="34" charset="0"/>
                        </a:rPr>
                        <a:t>3.0</a:t>
                      </a:r>
                      <a:endParaRPr lang="zh-CN" sz="1200" kern="0" dirty="0">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r>
              <a:tr h="254000">
                <a:tc>
                  <a:txBody>
                    <a:bodyPr/>
                    <a:lstStyle/>
                    <a:p>
                      <a:pPr marL="0" algn="ctr" defTabSz="755650" rtl="0" eaLnBrk="1" latinLnBrk="0" hangingPunct="1">
                        <a:lnSpc>
                          <a:spcPts val="2000"/>
                        </a:lnSpc>
                        <a:spcAft>
                          <a:spcPts val="0"/>
                        </a:spcAft>
                      </a:pPr>
                      <a:r>
                        <a:rPr lang="en-US" altLang="zh-CN" sz="1200" b="0" kern="0" dirty="0">
                          <a:solidFill>
                            <a:schemeClr val="dk1"/>
                          </a:solidFill>
                          <a:effectLst/>
                          <a:latin typeface="Arial" panose="020B0604020202020204" pitchFamily="34" charset="0"/>
                          <a:ea typeface="黑体" panose="02010609060101010101" pitchFamily="49" charset="-122"/>
                          <a:cs typeface="Arial" panose="020B0604020202020204" pitchFamily="34" charset="0"/>
                        </a:rPr>
                        <a:t>F</a:t>
                      </a:r>
                      <a:r>
                        <a:rPr lang="zh-CN" altLang="en-US" sz="1200" b="0" kern="0" dirty="0">
                          <a:solidFill>
                            <a:schemeClr val="dk1"/>
                          </a:solidFill>
                          <a:effectLst/>
                          <a:latin typeface="Arial" panose="020B0604020202020204" pitchFamily="34" charset="0"/>
                          <a:ea typeface="黑体" panose="02010609060101010101" pitchFamily="49" charset="-122"/>
                          <a:cs typeface="Arial" panose="020B0604020202020204" pitchFamily="34" charset="0"/>
                        </a:rPr>
                        <a:t>locculation </a:t>
                      </a:r>
                      <a:r>
                        <a:rPr lang="en-US" altLang="zh-CN" sz="1200" b="0" kern="0" dirty="0">
                          <a:solidFill>
                            <a:schemeClr val="dk1"/>
                          </a:solidFill>
                          <a:effectLst/>
                          <a:latin typeface="Arial" panose="020B0604020202020204" pitchFamily="34" charset="0"/>
                          <a:ea typeface="黑体" panose="02010609060101010101" pitchFamily="49" charset="-122"/>
                          <a:cs typeface="Arial" panose="020B0604020202020204" pitchFamily="34" charset="0"/>
                        </a:rPr>
                        <a:t>duration, s</a:t>
                      </a:r>
                      <a:endParaRPr lang="en-US" altLang="zh-CN" sz="1200" b="0" kern="0" dirty="0">
                        <a:solidFill>
                          <a:schemeClr val="dk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c>
                  <a:txBody>
                    <a:bodyPr/>
                    <a:lstStyle/>
                    <a:p>
                      <a:pPr marL="0" algn="ctr" defTabSz="755650" rtl="0" eaLnBrk="1" latinLnBrk="0" hangingPunct="1">
                        <a:lnSpc>
                          <a:spcPts val="2000"/>
                        </a:lnSpc>
                        <a:spcAft>
                          <a:spcPts val="0"/>
                        </a:spcAft>
                      </a:pPr>
                      <a:r>
                        <a:rPr lang="zh-CN" altLang="en-US" sz="1200" b="0" kern="0" dirty="0">
                          <a:solidFill>
                            <a:schemeClr val="dk1"/>
                          </a:solidFill>
                          <a:effectLst/>
                          <a:latin typeface="Arial" panose="020B0604020202020204" pitchFamily="34" charset="0"/>
                          <a:ea typeface="黑体" panose="02010609060101010101" pitchFamily="49" charset="-122"/>
                          <a:cs typeface="Arial" panose="020B0604020202020204" pitchFamily="34" charset="0"/>
                        </a:rPr>
                        <a:t>≤</a:t>
                      </a:r>
                      <a:r>
                        <a:rPr lang="en-US" altLang="zh-CN" sz="1200" b="0" kern="0" dirty="0">
                          <a:solidFill>
                            <a:schemeClr val="dk1"/>
                          </a:solidFill>
                          <a:effectLst/>
                          <a:latin typeface="Arial" panose="020B0604020202020204" pitchFamily="34" charset="0"/>
                          <a:ea typeface="黑体" panose="02010609060101010101" pitchFamily="49" charset="-122"/>
                          <a:cs typeface="Arial" panose="020B0604020202020204" pitchFamily="34" charset="0"/>
                        </a:rPr>
                        <a:t>30</a:t>
                      </a:r>
                      <a:endParaRPr lang="en-US" sz="1200" b="0" kern="0" dirty="0">
                        <a:solidFill>
                          <a:schemeClr val="dk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r>
            </a:tbl>
          </a:graphicData>
        </a:graphic>
      </p:graphicFrame>
    </p:spTree>
  </p:cSld>
  <p:clrMapOvr>
    <a:masterClrMapping/>
  </p:clrMapOvr>
</p:sld>
</file>

<file path=ppt/tags/tag1.xml><?xml version="1.0" encoding="utf-8"?>
<p:tagLst xmlns:p="http://schemas.openxmlformats.org/presentationml/2006/main">
  <p:tag name="KSO_WM_UNIT_TABLE_BEAUTIFY" val="smartTable{97da7d56-d3ca-4cf9-aa49-c0bbd2a5e211}"/>
</p:tagLst>
</file>

<file path=ppt/tags/tag2.xml><?xml version="1.0" encoding="utf-8"?>
<p:tagLst xmlns:p="http://schemas.openxmlformats.org/presentationml/2006/main">
  <p:tag name="COMMONDATA" val="eyJoZGlkIjoiMTMwMGQ4ZWRmYzAzZTcwM2VmYzI2OTA0MjkwYWExOGQifQ=="/>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1363</Words>
  <Application>WPS 演示</Application>
  <PresentationFormat>自定义</PresentationFormat>
  <Paragraphs>58</Paragraphs>
  <Slides>1</Slides>
  <Notes>1</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vt:i4>
      </vt:variant>
    </vt:vector>
  </HeadingPairs>
  <TitlesOfParts>
    <vt:vector size="13" baseType="lpstr">
      <vt:lpstr>Arial</vt:lpstr>
      <vt:lpstr>宋体</vt:lpstr>
      <vt:lpstr>Wingdings</vt:lpstr>
      <vt:lpstr>黑体</vt:lpstr>
      <vt:lpstr>Impact</vt:lpstr>
      <vt:lpstr>方正隶书_GBK</vt:lpstr>
      <vt:lpstr>隶书</vt:lpstr>
      <vt:lpstr>微软雅黑</vt:lpstr>
      <vt:lpstr>Arial Unicode MS</vt:lpstr>
      <vt:lpstr>Calibri Light</vt:lpstr>
      <vt:lpstr>Calibri</vt:lpstr>
      <vt:lpstr>Office 主题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莫天明/油化研究院/油田化学事业部/中海油服</dc:creator>
  <cp:lastModifiedBy>钟敏菊</cp:lastModifiedBy>
  <cp:revision>345</cp:revision>
  <dcterms:created xsi:type="dcterms:W3CDTF">2017-02-16T09:46:00Z</dcterms:created>
  <dcterms:modified xsi:type="dcterms:W3CDTF">2025-02-17T07:48:32Z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B43A22688A5B43ADA6656C8E3CF2E0F7_13</vt:lpwstr>
  </property>
</Properties>
</file>