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 uri="{EFAFB233-063F-42B5-8137-9DF3F51BA10A}">
      <p15:sldGuideLst xmlns:p15="http://schemas.microsoft.com/office/powerpoint/2012/main">
        <p15:guide id="1" orient="horz" pos="3361" userDrawn="1">
          <p15:clr>
            <a:srgbClr val="A4A3A4"/>
          </p15:clr>
        </p15:guide>
        <p15:guide id="2" pos="23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showGuides="1">
      <p:cViewPr>
        <p:scale>
          <a:sx n="75" d="100"/>
          <a:sy n="75" d="100"/>
        </p:scale>
        <p:origin x="1116" y="-1408"/>
      </p:cViewPr>
      <p:guideLst>
        <p:guide orient="horz" pos="3361"/>
        <p:guide pos="23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tags" Target="../tags/tag1.xml"/><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4449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nvGrpSpPr>
          <p:cNvPr id="8" name="组合 7"/>
          <p:cNvGrpSpPr/>
          <p:nvPr/>
        </p:nvGrpSpPr>
        <p:grpSpPr>
          <a:xfrm>
            <a:off x="539750" y="2012950"/>
            <a:ext cx="6574790" cy="1329690"/>
            <a:chOff x="850" y="3170"/>
            <a:chExt cx="10354" cy="2094"/>
          </a:xfrm>
        </p:grpSpPr>
        <p:sp>
          <p:nvSpPr>
            <p:cNvPr id="17" name="矩形 16"/>
            <p:cNvSpPr/>
            <p:nvPr/>
          </p:nvSpPr>
          <p:spPr>
            <a:xfrm>
              <a:off x="850" y="3646"/>
              <a:ext cx="10354" cy="1618"/>
            </a:xfrm>
            <a:prstGeom prst="rect">
              <a:avLst/>
            </a:prstGeom>
          </p:spPr>
          <p:txBody>
            <a:bodyPr wrap="square">
              <a:spAutoFit/>
            </a:bodyPr>
            <a:lstStyle/>
            <a:p>
              <a:pPr indent="0" algn="just">
                <a:lnSpc>
                  <a:spcPct val="130000"/>
                </a:lnSpc>
                <a:spcBef>
                  <a:spcPts val="0"/>
                </a:spcBef>
                <a:spcAft>
                  <a:spcPts val="0"/>
                </a:spcAft>
                <a:buClr>
                  <a:srgbClr val="FF0000"/>
                </a:buClr>
                <a:buSzTx/>
                <a:buNone/>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PE-XN21S is a water-soluble inorganic polymer. It has a high degree of electrical neutralization and bridging effect on colloids and particles in water through a structured high-charged polymer chain, and can strongly remove colloid particles and heavy metal ion</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suitable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for</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the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treatment of well completion fluid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waste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850" y="3170"/>
              <a:ext cx="10150" cy="531"/>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Description</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pSp>
      <p:grpSp>
        <p:nvGrpSpPr>
          <p:cNvPr id="4" name="组合 3"/>
          <p:cNvGrpSpPr/>
          <p:nvPr/>
        </p:nvGrpSpPr>
        <p:grpSpPr>
          <a:xfrm>
            <a:off x="539750" y="3623310"/>
            <a:ext cx="6376035" cy="833120"/>
            <a:chOff x="850" y="5973"/>
            <a:chExt cx="10041" cy="1312"/>
          </a:xfrm>
        </p:grpSpPr>
        <p:sp>
          <p:nvSpPr>
            <p:cNvPr id="19" name="矩形 18"/>
            <p:cNvSpPr/>
            <p:nvPr/>
          </p:nvSpPr>
          <p:spPr>
            <a:xfrm>
              <a:off x="850" y="5973"/>
              <a:ext cx="6346" cy="531"/>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Features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850" y="6386"/>
              <a:ext cx="10041" cy="899"/>
            </a:xfrm>
            <a:prstGeom prst="rect">
              <a:avLst/>
            </a:prstGeom>
          </p:spPr>
          <p:txBody>
            <a:bodyPr wrap="square">
              <a:spAutoFit/>
            </a:bodyPr>
            <a:lstStyle/>
            <a:p>
              <a:pPr marL="28575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F</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ast solid-liquid separation and good effluent quality</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Safe and environmentally friendly</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gr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49275" y="4758055"/>
            <a:ext cx="6536690" cy="792480"/>
            <a:chOff x="865" y="7603"/>
            <a:chExt cx="10294" cy="1248"/>
          </a:xfrm>
        </p:grpSpPr>
        <p:sp>
          <p:nvSpPr>
            <p:cNvPr id="26" name="矩形 25"/>
            <p:cNvSpPr/>
            <p:nvPr/>
          </p:nvSpPr>
          <p:spPr>
            <a:xfrm>
              <a:off x="865" y="7603"/>
              <a:ext cx="4980" cy="531"/>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A</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pplication</a:t>
              </a:r>
              <a:r>
                <a:rPr lang="en-US" altLang="zh-CN" sz="1600" b="1">
                  <a:solidFill>
                    <a:srgbClr val="FF0000"/>
                  </a:solidFill>
                  <a:latin typeface="Arial" panose="020B0604020202020204" pitchFamily="34" charset="0"/>
                  <a:ea typeface="黑体" panose="02010609060101010101" pitchFamily="49" charset="-122"/>
                  <a:cs typeface="Arial" panose="020B0604020202020204" pitchFamily="34" charset="0"/>
                </a:rPr>
                <a:t>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865" y="7953"/>
              <a:ext cx="10294" cy="899"/>
            </a:xfrm>
            <a:prstGeom prst="rect">
              <a:avLst/>
            </a:prstGeom>
          </p:spPr>
          <p:txBody>
            <a:bodyPr wrap="square">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Suitable for workover fluid waste</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Recommended dosage range：0.05</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0.2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grpSp>
      <p:sp>
        <p:nvSpPr>
          <p:cNvPr id="25" name="矩形 24"/>
          <p:cNvSpPr/>
          <p:nvPr/>
        </p:nvSpPr>
        <p:spPr>
          <a:xfrm>
            <a:off x="539750" y="7153910"/>
            <a:ext cx="4678045"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Physical and chemical properties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3"/>
            </p:custDataLst>
          </p:nvPr>
        </p:nvGraphicFramePr>
        <p:xfrm>
          <a:off x="539750" y="7536180"/>
          <a:ext cx="6536690" cy="1651000"/>
        </p:xfrm>
        <a:graphic>
          <a:graphicData uri="http://schemas.openxmlformats.org/drawingml/2006/table">
            <a:tbl>
              <a:tblPr firstRow="1" firstCol="1" bandRow="1">
                <a:tableStyleId>{0505E3EF-67EA-436B-97B2-0124C06EBD24}</a:tableStyleId>
              </a:tblPr>
              <a:tblGrid>
                <a:gridCol w="3268345"/>
                <a:gridCol w="3268345"/>
              </a:tblGrid>
              <a:tr h="444500">
                <a:tc>
                  <a:txBody>
                    <a:bodyPr/>
                    <a:lstStyle/>
                    <a:p>
                      <a:pPr algn="ctr">
                        <a:spcAft>
                          <a:spcPts val="0"/>
                        </a:spcAft>
                      </a:pPr>
                      <a:r>
                        <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Item</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c>
                  <a:txBody>
                    <a:bodyPr/>
                    <a:lstStyle/>
                    <a:p>
                      <a:pPr algn="ctr">
                        <a:spcAft>
                          <a:spcPts val="0"/>
                        </a:spcAft>
                      </a:pPr>
                      <a:r>
                        <a:rPr lang="en-US" altLang="zh-CN" sz="1200" b="1" kern="100">
                          <a:solidFill>
                            <a:schemeClr val="bg1"/>
                          </a:solidFill>
                          <a:effectLst/>
                          <a:latin typeface="Arial" panose="020B0604020202020204" pitchFamily="34" charset="0"/>
                          <a:ea typeface="黑体" panose="02010609060101010101" pitchFamily="49" charset="-122"/>
                          <a:cs typeface="Arial" panose="020B0604020202020204" pitchFamily="34" charset="0"/>
                        </a:rPr>
                        <a:t>Parameters</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r>
              <a:tr h="301625">
                <a:tc>
                  <a:txBody>
                    <a:bodyPr/>
                    <a:lstStyle/>
                    <a:p>
                      <a:pPr algn="ctr">
                        <a:spcAft>
                          <a:spcPts val="0"/>
                        </a:spcAft>
                        <a:buClrTx/>
                        <a:buSzTx/>
                        <a:buFontTx/>
                        <a:buNone/>
                      </a:pPr>
                      <a:r>
                        <a:rPr lang="zh-CN" altLang="en-US" sz="1200" b="0" kern="100" dirty="0">
                          <a:effectLst/>
                          <a:latin typeface="Arial" panose="020B0604020202020204" pitchFamily="34" charset="0"/>
                          <a:ea typeface="黑体" panose="02010609060101010101" pitchFamily="49" charset="-122"/>
                          <a:cs typeface="Arial" panose="020B0604020202020204" pitchFamily="34" charset="0"/>
                        </a:rPr>
                        <a:t>Exterior</a:t>
                      </a:r>
                      <a:endParaRPr lang="zh-CN" altLang="en-US" sz="1200" b="0" kern="100" dirty="0">
                        <a:effectLst/>
                        <a:latin typeface="Arial" panose="020B0604020202020204" pitchFamily="34" charset="0"/>
                        <a:ea typeface="黑体" panose="02010609060101010101" pitchFamily="49" charset="-122"/>
                        <a:cs typeface="Arial" panose="020B0604020202020204" pitchFamily="34" charset="0"/>
                      </a:endParaRPr>
                    </a:p>
                  </a:txBody>
                  <a:tcPr anchor="ctr"/>
                </a:tc>
                <a:tc>
                  <a:txBody>
                    <a:bodyPr/>
                    <a:lstStyle/>
                    <a:p>
                      <a:pPr marL="0" marR="0" algn="ctr" defTabSz="755650" rtl="0" eaLnBrk="1" fontAlgn="auto" latinLnBrk="0" hangingPunct="1">
                        <a:lnSpc>
                          <a:spcPct val="100000"/>
                        </a:lnSpc>
                        <a:spcBef>
                          <a:spcPts val="0"/>
                        </a:spcBef>
                        <a:spcAft>
                          <a:spcPts val="0"/>
                        </a:spcAft>
                        <a:buClrTx/>
                        <a:buSzTx/>
                        <a:buFontTx/>
                        <a:buNone/>
                      </a:pPr>
                      <a:r>
                        <a:rPr lang="en-US" altLang="zh-CN" sz="1200" b="0" kern="100" dirty="0">
                          <a:effectLst/>
                          <a:latin typeface="Arial" panose="020B0604020202020204" pitchFamily="34" charset="0"/>
                          <a:ea typeface="黑体" panose="02010609060101010101" pitchFamily="49" charset="-122"/>
                          <a:cs typeface="Arial" panose="020B0604020202020204" pitchFamily="34" charset="0"/>
                        </a:rPr>
                        <a:t>L</a:t>
                      </a:r>
                      <a:r>
                        <a:rPr lang="zh-CN" altLang="en-US" sz="1200" b="0" kern="100" dirty="0">
                          <a:effectLst/>
                          <a:latin typeface="Arial" panose="020B0604020202020204" pitchFamily="34" charset="0"/>
                          <a:ea typeface="黑体" panose="02010609060101010101" pitchFamily="49" charset="-122"/>
                          <a:cs typeface="Arial" panose="020B0604020202020204" pitchFamily="34" charset="0"/>
                        </a:rPr>
                        <a:t>ight yellow powder</a:t>
                      </a:r>
                      <a:endParaRPr lang="zh-CN" altLang="en-US" sz="1200" b="0" kern="100" dirty="0">
                        <a:effectLst/>
                        <a:latin typeface="Arial" panose="020B0604020202020204" pitchFamily="34" charset="0"/>
                        <a:ea typeface="黑体" panose="02010609060101010101" pitchFamily="49" charset="-122"/>
                        <a:cs typeface="Arial" panose="020B0604020202020204" pitchFamily="34" charset="0"/>
                      </a:endParaRPr>
                    </a:p>
                  </a:txBody>
                  <a:tcPr anchor="ctr"/>
                </a:tc>
              </a:tr>
              <a:tr h="301625">
                <a:tc>
                  <a:txBody>
                    <a:bodyPr/>
                    <a:lstStyle/>
                    <a:p>
                      <a:pPr algn="ctr">
                        <a:spcAft>
                          <a:spcPts val="0"/>
                        </a:spcAft>
                      </a:pPr>
                      <a:r>
                        <a:rPr lang="en-US" altLang="zh-CN" sz="1200" b="0" kern="100" dirty="0">
                          <a:effectLst/>
                          <a:latin typeface="Arial" panose="020B0604020202020204" pitchFamily="34" charset="0"/>
                          <a:ea typeface="黑体" panose="02010609060101010101" pitchFamily="49" charset="-122"/>
                          <a:cs typeface="Arial" panose="020B0604020202020204" pitchFamily="34" charset="0"/>
                        </a:rPr>
                        <a:t>D</a:t>
                      </a:r>
                      <a:r>
                        <a:rPr lang="zh-CN" sz="1200" b="0" kern="100" dirty="0">
                          <a:effectLst/>
                          <a:latin typeface="Arial" panose="020B0604020202020204" pitchFamily="34" charset="0"/>
                          <a:ea typeface="黑体" panose="02010609060101010101" pitchFamily="49" charset="-122"/>
                          <a:cs typeface="Arial" panose="020B0604020202020204" pitchFamily="34" charset="0"/>
                        </a:rPr>
                        <a:t>ensity（</a:t>
                      </a:r>
                      <a:r>
                        <a:rPr lang="en-US" sz="1200" b="0" kern="100" dirty="0">
                          <a:effectLst/>
                          <a:latin typeface="Arial" panose="020B0604020202020204" pitchFamily="34" charset="0"/>
                          <a:ea typeface="黑体" panose="02010609060101010101" pitchFamily="49" charset="-122"/>
                          <a:cs typeface="Arial" panose="020B0604020202020204" pitchFamily="34" charset="0"/>
                        </a:rPr>
                        <a:t>25±2</a:t>
                      </a:r>
                      <a:r>
                        <a:rPr lang="zh-CN" sz="1200" b="0" kern="100" dirty="0">
                          <a:effectLst/>
                          <a:latin typeface="Arial" panose="020B0604020202020204" pitchFamily="34" charset="0"/>
                          <a:ea typeface="黑体" panose="02010609060101010101" pitchFamily="49" charset="-122"/>
                          <a:cs typeface="Arial" panose="020B0604020202020204" pitchFamily="34" charset="0"/>
                        </a:rPr>
                        <a:t>℃），</a:t>
                      </a:r>
                      <a:r>
                        <a:rPr lang="en-US" sz="1200" b="0" kern="100" dirty="0">
                          <a:effectLst/>
                          <a:latin typeface="Arial" panose="020B0604020202020204" pitchFamily="34" charset="0"/>
                          <a:ea typeface="黑体" panose="02010609060101010101" pitchFamily="49" charset="-122"/>
                          <a:cs typeface="Arial" panose="020B0604020202020204" pitchFamily="34" charset="0"/>
                        </a:rPr>
                        <a:t>g/cm</a:t>
                      </a:r>
                      <a:r>
                        <a:rPr lang="en-US" sz="1200" b="0" kern="100" baseline="30000" dirty="0">
                          <a:effectLst/>
                          <a:latin typeface="Arial" panose="020B0604020202020204" pitchFamily="34" charset="0"/>
                          <a:ea typeface="黑体" panose="02010609060101010101" pitchFamily="49" charset="-122"/>
                          <a:cs typeface="Arial" panose="020B0604020202020204" pitchFamily="34" charset="0"/>
                        </a:rPr>
                        <a:t>3</a:t>
                      </a:r>
                      <a:endParaRPr lang="zh-CN" sz="120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sz="1200" kern="100" dirty="0">
                          <a:effectLst/>
                          <a:latin typeface="Arial" panose="020B0604020202020204" pitchFamily="34" charset="0"/>
                          <a:ea typeface="黑体" panose="02010609060101010101" pitchFamily="49" charset="-122"/>
                          <a:cs typeface="Arial" panose="020B0604020202020204" pitchFamily="34" charset="0"/>
                        </a:rPr>
                        <a:t>2.40</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2.50</a:t>
                      </a:r>
                      <a:endParaRPr lang="en-US" altLang="zh-CN" sz="1200" kern="100" dirty="0">
                        <a:solidFill>
                          <a:srgbClr val="000000"/>
                        </a:solidFill>
                        <a:effectLst/>
                        <a:latin typeface="Arial" panose="020B0604020202020204" pitchFamily="34" charset="0"/>
                        <a:ea typeface="黑体" panose="02010609060101010101" pitchFamily="49" charset="-122"/>
                        <a:cs typeface="Arial" panose="020B0604020202020204" pitchFamily="34" charset="0"/>
                        <a:sym typeface="+mn-ea"/>
                      </a:endParaRPr>
                    </a:p>
                  </a:txBody>
                  <a:tcPr marL="68580" marR="68580" marT="0" marB="0" anchor="ctr"/>
                </a:tc>
              </a:tr>
              <a:tr h="301625">
                <a:tc>
                  <a:txBody>
                    <a:bodyPr/>
                    <a:lstStyle/>
                    <a:p>
                      <a:pPr algn="ctr">
                        <a:spcAft>
                          <a:spcPts val="0"/>
                        </a:spcAft>
                        <a:tabLst>
                          <a:tab pos="2637155" algn="ctr"/>
                          <a:tab pos="5274310" algn="r"/>
                          <a:tab pos="266700" algn="l"/>
                        </a:tabLst>
                      </a:pPr>
                      <a:r>
                        <a:rPr lang="zh-CN" sz="1200" b="0" kern="100" dirty="0">
                          <a:effectLst/>
                          <a:latin typeface="Arial" panose="020B0604020202020204" pitchFamily="34" charset="0"/>
                          <a:ea typeface="黑体" panose="02010609060101010101" pitchFamily="49" charset="-122"/>
                          <a:cs typeface="Arial" panose="020B0604020202020204" pitchFamily="34" charset="0"/>
                        </a:rPr>
                        <a:t>Solubility</a:t>
                      </a:r>
                      <a:endParaRPr lang="zh-CN" sz="120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zh-CN" sz="1200" kern="100" dirty="0">
                          <a:effectLst/>
                          <a:latin typeface="Arial" panose="020B0604020202020204" pitchFamily="34" charset="0"/>
                          <a:ea typeface="黑体" panose="02010609060101010101" pitchFamily="49" charset="-122"/>
                          <a:cs typeface="Arial" panose="020B0604020202020204" pitchFamily="34" charset="0"/>
                        </a:rPr>
                        <a:t>Dissolved in water</a:t>
                      </a:r>
                      <a:endParaRPr lang="zh-CN" sz="120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01625">
                <a:tc>
                  <a:txBody>
                    <a:bodyPr/>
                    <a:lstStyle/>
                    <a:p>
                      <a:pPr marL="0" algn="ctr" defTabSz="755650" rtl="0" eaLnBrk="1" latinLnBrk="0" hangingPunct="1">
                        <a:lnSpc>
                          <a:spcPts val="2000"/>
                        </a:lnSpc>
                        <a:spcAft>
                          <a:spcPts val="0"/>
                        </a:spcAft>
                      </a:pPr>
                      <a:r>
                        <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pH</a:t>
                      </a:r>
                      <a:endPar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marL="0" algn="ctr" defTabSz="755650" rtl="0" eaLnBrk="1" latinLnBrk="0" hangingPunct="1">
                        <a:lnSpc>
                          <a:spcPts val="2000"/>
                        </a:lnSpc>
                        <a:spcAft>
                          <a:spcPts val="0"/>
                        </a:spcAft>
                      </a:pPr>
                      <a:r>
                        <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3</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4(</a:t>
                      </a:r>
                      <a:r>
                        <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aqueous solution</a:t>
                      </a:r>
                      <a:r>
                        <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  1%</a:t>
                      </a:r>
                      <a:r>
                        <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a:t>
                      </a:r>
                      <a:endPar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bl>
          </a:graphicData>
        </a:graphic>
      </p:graphicFrame>
      <p:grpSp>
        <p:nvGrpSpPr>
          <p:cNvPr id="10" name="组合 9"/>
          <p:cNvGrpSpPr/>
          <p:nvPr/>
        </p:nvGrpSpPr>
        <p:grpSpPr>
          <a:xfrm>
            <a:off x="539750" y="5710555"/>
            <a:ext cx="6445250" cy="1360170"/>
            <a:chOff x="850" y="8992"/>
            <a:chExt cx="10150" cy="2142"/>
          </a:xfrm>
        </p:grpSpPr>
        <p:sp>
          <p:nvSpPr>
            <p:cNvPr id="34" name="矩形 33"/>
            <p:cNvSpPr/>
            <p:nvPr/>
          </p:nvSpPr>
          <p:spPr>
            <a:xfrm>
              <a:off x="850" y="8992"/>
              <a:ext cx="6781" cy="531"/>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Packaging, storage and transportation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2" name="矩形 11"/>
            <p:cNvSpPr/>
            <p:nvPr/>
          </p:nvSpPr>
          <p:spPr>
            <a:xfrm>
              <a:off x="850" y="9480"/>
              <a:ext cx="10150" cy="1654"/>
            </a:xfrm>
            <a:prstGeom prst="rect">
              <a:avLst/>
            </a:prstGeom>
          </p:spPr>
          <p:txBody>
            <a:bodyPr wrap="square" rtlCol="0" anchor="t">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Packaging requirements: composite packaging bags or according to 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Packing specification: 25 kg/bag or according to 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Storage conditions: Store in a dry and ventilated place, away from heat and fire sources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Shelf</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en-US" altLang="zh-CN"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life</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24 months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grpSp>
      <p:pic>
        <p:nvPicPr>
          <p:cNvPr id="14" name="图片 13"/>
          <p:cNvPicPr>
            <a:picLocks noChangeAspect="1"/>
          </p:cNvPicPr>
          <p:nvPr/>
        </p:nvPicPr>
        <p:blipFill>
          <a:blip r:embed="rId4" cstate="print"/>
          <a:stretch>
            <a:fillRect/>
          </a:stretch>
        </p:blipFill>
        <p:spPr>
          <a:xfrm>
            <a:off x="5217135" y="930883"/>
            <a:ext cx="1843200" cy="720000"/>
          </a:xfrm>
          <a:prstGeom prst="rect">
            <a:avLst/>
          </a:prstGeom>
        </p:spPr>
      </p:pic>
      <p:sp>
        <p:nvSpPr>
          <p:cNvPr id="15" name="矩形 1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16" name="矩形 15"/>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21" name="矩形 20"/>
          <p:cNvSpPr/>
          <p:nvPr/>
        </p:nvSpPr>
        <p:spPr>
          <a:xfrm>
            <a:off x="514350" y="1106805"/>
            <a:ext cx="1454150" cy="368300"/>
          </a:xfrm>
          <a:prstGeom prst="rect">
            <a:avLst/>
          </a:prstGeom>
        </p:spPr>
        <p:txBody>
          <a:bodyPr wrap="square">
            <a:spAutoFit/>
          </a:bodyPr>
          <a:lstStyle/>
          <a:p>
            <a:pPr algn="ctr"/>
            <a:r>
              <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rPr>
              <a:t>PE-XN21S</a:t>
            </a:r>
            <a:endPar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22" name="矩形 21"/>
          <p:cNvSpPr/>
          <p:nvPr/>
        </p:nvSpPr>
        <p:spPr>
          <a:xfrm>
            <a:off x="1922145" y="1106733"/>
            <a:ext cx="3095999" cy="368300"/>
          </a:xfrm>
          <a:prstGeom prst="rect">
            <a:avLst/>
          </a:prstGeom>
        </p:spPr>
        <p:txBody>
          <a:bodyPr wrap="square">
            <a:spAutoFit/>
          </a:bodyPr>
          <a:lstStyle/>
          <a:p>
            <a:pPr algn="ctr"/>
            <a:r>
              <a:rPr lang="en-US" altLang="zh-CN" dirty="0">
                <a:solidFill>
                  <a:schemeClr val="bg1"/>
                </a:solidFill>
                <a:latin typeface="Arial" panose="020B0604020202020204" pitchFamily="34" charset="0"/>
                <a:ea typeface="黑体" panose="02010609060101010101" pitchFamily="49" charset="-122"/>
                <a:cs typeface="Arial" panose="020B0604020202020204" pitchFamily="34" charset="0"/>
              </a:rPr>
              <a:t>F</a:t>
            </a:r>
            <a:r>
              <a:rPr lang="zh-CN" altLang="en-US" dirty="0">
                <a:solidFill>
                  <a:schemeClr val="bg1"/>
                </a:solidFill>
                <a:latin typeface="Arial" panose="020B0604020202020204" pitchFamily="34" charset="0"/>
                <a:ea typeface="黑体" panose="02010609060101010101" pitchFamily="49" charset="-122"/>
                <a:cs typeface="Arial" panose="020B0604020202020204" pitchFamily="34" charset="0"/>
              </a:rPr>
              <a:t>locculant</a:t>
            </a:r>
            <a:endParaRPr lang="zh-CN" altLang="en-US" dirty="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1449</Words>
  <Application>WPS 演示</Application>
  <PresentationFormat>自定义</PresentationFormat>
  <Paragraphs>53</Paragraphs>
  <Slides>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黑体</vt:lpstr>
      <vt:lpstr>Impact</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335</cp:revision>
  <dcterms:created xsi:type="dcterms:W3CDTF">2017-02-16T09:46:00Z</dcterms:created>
  <dcterms:modified xsi:type="dcterms:W3CDTF">2025-02-17T07:50:34Z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51FC985680934737A8E630FDF9B55E4D_13</vt:lpwstr>
  </property>
</Properties>
</file>