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 uri="{EFAFB233-063F-42B5-8137-9DF3F51BA10A}">
      <p15:sldGuideLst xmlns:p15="http://schemas.microsoft.com/office/powerpoint/2012/main">
        <p15:guide id="1" orient="horz" pos="3345" userDrawn="1">
          <p15:clr>
            <a:srgbClr val="A4A3A4"/>
          </p15:clr>
        </p15:guide>
        <p15:guide id="2" pos="239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showGuides="1">
      <p:cViewPr>
        <p:scale>
          <a:sx n="100" d="100"/>
          <a:sy n="100" d="100"/>
        </p:scale>
        <p:origin x="520" y="-2160"/>
      </p:cViewPr>
      <p:guideLst>
        <p:guide orient="horz" pos="3345"/>
        <p:guide pos="23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4449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30883"/>
            <a:ext cx="1843200" cy="720000"/>
          </a:xfrm>
          <a:prstGeom prst="rect">
            <a:avLst/>
          </a:prstGeom>
        </p:spPr>
      </p:pic>
      <p:sp>
        <p:nvSpPr>
          <p:cNvPr id="5" name="矩形 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106805"/>
            <a:ext cx="1473835" cy="368300"/>
          </a:xfrm>
          <a:prstGeom prst="rect">
            <a:avLst/>
          </a:prstGeom>
        </p:spPr>
        <p:txBody>
          <a:bodyPr wrap="square">
            <a:spAutoFit/>
          </a:bodyPr>
          <a:lstStyle/>
          <a:p>
            <a:pPr algn="ctr"/>
            <a:r>
              <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rPr>
              <a:t>PE-ZN22S</a:t>
            </a:r>
            <a:endParaRPr lang="en-US" altLang="zh-CN" dirty="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10" name="矩形 9"/>
          <p:cNvSpPr/>
          <p:nvPr/>
        </p:nvSpPr>
        <p:spPr>
          <a:xfrm>
            <a:off x="1922145" y="1106733"/>
            <a:ext cx="3095999" cy="368300"/>
          </a:xfrm>
          <a:prstGeom prst="rect">
            <a:avLst/>
          </a:prstGeom>
        </p:spPr>
        <p:txBody>
          <a:bodyPr wrap="square">
            <a:spAutoFit/>
          </a:bodyPr>
          <a:lstStyle/>
          <a:p>
            <a:pPr algn="ctr"/>
            <a:r>
              <a:rPr lang="en-US" altLang="zh-CN" dirty="0">
                <a:solidFill>
                  <a:schemeClr val="bg1"/>
                </a:solidFill>
                <a:latin typeface="Arial" panose="020B0604020202020204" pitchFamily="34" charset="0"/>
                <a:ea typeface="黑体" panose="02010609060101010101" pitchFamily="49" charset="-122"/>
                <a:cs typeface="Arial" panose="020B0604020202020204" pitchFamily="34" charset="0"/>
              </a:rPr>
              <a:t>C</a:t>
            </a:r>
            <a:r>
              <a:rPr lang="zh-CN" altLang="en-US" dirty="0">
                <a:solidFill>
                  <a:schemeClr val="bg1"/>
                </a:solidFill>
                <a:latin typeface="Arial" panose="020B0604020202020204" pitchFamily="34" charset="0"/>
                <a:ea typeface="黑体" panose="02010609060101010101" pitchFamily="49" charset="-122"/>
                <a:cs typeface="Arial" panose="020B0604020202020204" pitchFamily="34" charset="0"/>
              </a:rPr>
              <a:t>oagulant</a:t>
            </a:r>
            <a:endParaRPr lang="zh-CN" altLang="en-US" dirty="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
        <p:nvSpPr>
          <p:cNvPr id="17" name="矩形 16"/>
          <p:cNvSpPr/>
          <p:nvPr/>
        </p:nvSpPr>
        <p:spPr>
          <a:xfrm>
            <a:off x="527049" y="2241078"/>
            <a:ext cx="6574560" cy="547522"/>
          </a:xfrm>
          <a:prstGeom prst="rect">
            <a:avLst/>
          </a:prstGeom>
        </p:spPr>
        <p:txBody>
          <a:bodyPr wrap="square">
            <a:spAutoFit/>
          </a:bodyPr>
          <a:lstStyle/>
          <a:p>
            <a:pPr indent="0" algn="just">
              <a:lnSpc>
                <a:spcPct val="130000"/>
              </a:lnSpc>
              <a:spcBef>
                <a:spcPts val="0"/>
              </a:spcBef>
              <a:spcAft>
                <a:spcPts val="0"/>
              </a:spcAft>
              <a:buClr>
                <a:srgbClr val="FF0000"/>
              </a:buClr>
              <a:buSzTx/>
              <a:buNone/>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PE-ZN22S molecular chain contains a certain number of polar groups, which can absorb solid particles suspended in water to form large flocs and accelerate flocculation. </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527049" y="1943198"/>
            <a:ext cx="644525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Description</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541019" y="2933550"/>
            <a:ext cx="4029724" cy="337185"/>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Features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41020" y="3216945"/>
            <a:ext cx="6561455" cy="1027654"/>
          </a:xfrm>
          <a:prstGeom prst="rect">
            <a:avLst/>
          </a:prstGeom>
        </p:spPr>
        <p:txBody>
          <a:bodyPr wrap="square">
            <a:spAutoFit/>
          </a:bodyPr>
          <a:lstStyle/>
          <a:p>
            <a:pPr marL="285750" indent="-285750" algn="just">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F</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ast</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solid-liquid separation</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just">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Simple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and</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 safe operation</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just">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N</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on-corrosive and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non-</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irritating</a:t>
            </a:r>
            <a:endPar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just">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Environmental friendly</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27050" y="4425443"/>
            <a:ext cx="6445885" cy="337185"/>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A</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pplication</a:t>
            </a:r>
            <a:r>
              <a:rPr lang="en-US" altLang="zh-CN" sz="1600" b="1">
                <a:solidFill>
                  <a:srgbClr val="FF0000"/>
                </a:solidFill>
                <a:latin typeface="Arial" panose="020B0604020202020204" pitchFamily="34" charset="0"/>
                <a:ea typeface="黑体" panose="02010609060101010101" pitchFamily="49" charset="-122"/>
                <a:cs typeface="Arial" panose="020B0604020202020204" pitchFamily="34" charset="0"/>
              </a:rPr>
              <a:t>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527049" y="4714292"/>
            <a:ext cx="5902326" cy="545855"/>
          </a:xfrm>
          <a:prstGeom prst="rect">
            <a:avLst/>
          </a:prstGeom>
        </p:spPr>
        <p:txBody>
          <a:bodyPr wrap="square">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Used in conjunction with flocculants, suitable for completion fluids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Recommended dosage：0.001</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0.01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527050" y="5622788"/>
            <a:ext cx="653415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Packaging, storage and transportation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527050" y="7337425"/>
            <a:ext cx="657479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Physical and chemical properties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39750" y="7731760"/>
          <a:ext cx="6536690" cy="1651000"/>
        </p:xfrm>
        <a:graphic>
          <a:graphicData uri="http://schemas.openxmlformats.org/drawingml/2006/table">
            <a:tbl>
              <a:tblPr firstRow="1" firstCol="1" bandRow="1">
                <a:tableStyleId>{0505E3EF-67EA-436B-97B2-0124C06EBD24}</a:tableStyleId>
              </a:tblPr>
              <a:tblGrid>
                <a:gridCol w="3268345"/>
                <a:gridCol w="3268345"/>
              </a:tblGrid>
              <a:tr h="444500">
                <a:tc>
                  <a:txBody>
                    <a:bodyPr/>
                    <a:lstStyle/>
                    <a:p>
                      <a:pPr algn="ctr">
                        <a:spcAft>
                          <a:spcPts val="0"/>
                        </a:spcAft>
                      </a:pPr>
                      <a:r>
                        <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Item</a:t>
                      </a:r>
                      <a:endPar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c>
                  <a:txBody>
                    <a:bodyPr/>
                    <a:lstStyle/>
                    <a:p>
                      <a:pPr algn="ctr">
                        <a:spcAft>
                          <a:spcPts val="0"/>
                        </a:spcAft>
                      </a:pPr>
                      <a:r>
                        <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Parameters</a:t>
                      </a:r>
                      <a:endParaRPr lang="en-US" altLang="zh-CN" sz="1200"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r>
              <a:tr h="301625">
                <a:tc>
                  <a:txBody>
                    <a:bodyPr/>
                    <a:lstStyle/>
                    <a:p>
                      <a:pPr algn="ctr">
                        <a:spcAft>
                          <a:spcPts val="0"/>
                        </a:spcAft>
                      </a:pPr>
                      <a:r>
                        <a:rPr lang="zh-CN" sz="1200" b="0" kern="100" dirty="0">
                          <a:effectLst/>
                          <a:latin typeface="Arial" panose="020B0604020202020204" pitchFamily="34" charset="0"/>
                          <a:ea typeface="黑体" panose="02010609060101010101" pitchFamily="49" charset="-122"/>
                          <a:cs typeface="Arial" panose="020B0604020202020204" pitchFamily="34" charset="0"/>
                        </a:rPr>
                        <a:t>Exterior</a:t>
                      </a:r>
                      <a:endParaRPr lang="zh-CN" sz="1200" b="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altLang="zh-CN" sz="1200" kern="100" dirty="0">
                          <a:effectLst/>
                          <a:latin typeface="Arial" panose="020B0604020202020204" pitchFamily="34" charset="0"/>
                          <a:ea typeface="黑体" panose="02010609060101010101" pitchFamily="49" charset="-122"/>
                          <a:cs typeface="Arial" panose="020B0604020202020204" pitchFamily="34" charset="0"/>
                        </a:rPr>
                        <a:t>W</a:t>
                      </a:r>
                      <a:r>
                        <a:rPr lang="zh-CN" altLang="en-US" sz="1200" kern="100" dirty="0">
                          <a:effectLst/>
                          <a:latin typeface="Arial" panose="020B0604020202020204" pitchFamily="34" charset="0"/>
                          <a:ea typeface="黑体" panose="02010609060101010101" pitchFamily="49" charset="-122"/>
                          <a:cs typeface="Arial" panose="020B0604020202020204" pitchFamily="34" charset="0"/>
                        </a:rPr>
                        <a:t>hite granular</a:t>
                      </a:r>
                      <a:endParaRPr lang="zh-CN" altLang="en-US" sz="1200" kern="100" dirty="0">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01625">
                <a:tc>
                  <a:txBody>
                    <a:bodyPr/>
                    <a:lstStyle/>
                    <a:p>
                      <a:pPr algn="ctr">
                        <a:spcAft>
                          <a:spcPts val="0"/>
                        </a:spcAft>
                      </a:pPr>
                      <a:r>
                        <a:rPr lang="en-US" altLang="zh-CN"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Density</a:t>
                      </a:r>
                      <a:r>
                        <a:rPr lang="zh-CN"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a:t>
                      </a:r>
                      <a:r>
                        <a:rPr lang="en-US"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20±2</a:t>
                      </a:r>
                      <a:r>
                        <a:rPr lang="zh-CN"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a:t>
                      </a:r>
                      <a:r>
                        <a:rPr lang="en-US"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g/cm</a:t>
                      </a:r>
                      <a:r>
                        <a:rPr lang="en-US" sz="1200" b="0" kern="100" baseline="30000" dirty="0">
                          <a:solidFill>
                            <a:schemeClr val="tx1"/>
                          </a:solidFill>
                          <a:effectLst/>
                          <a:latin typeface="Arial" panose="020B0604020202020204" pitchFamily="34" charset="0"/>
                          <a:ea typeface="黑体" panose="02010609060101010101" pitchFamily="49" charset="-122"/>
                          <a:cs typeface="Arial" panose="020B0604020202020204" pitchFamily="34" charset="0"/>
                        </a:rPr>
                        <a:t>3</a:t>
                      </a:r>
                      <a:endParaRPr lang="en-US" sz="1200" b="0" kern="100" baseline="30000" dirty="0">
                        <a:solidFill>
                          <a:schemeClr val="tx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en-US" alt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0.65</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0.70</a:t>
                      </a:r>
                      <a:endParaRPr lang="en-US" alt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01625">
                <a:tc>
                  <a:txBody>
                    <a:bodyPr/>
                    <a:lstStyle/>
                    <a:p>
                      <a:pPr algn="ctr">
                        <a:spcAft>
                          <a:spcPts val="0"/>
                        </a:spcAft>
                        <a:tabLst>
                          <a:tab pos="2637155" algn="ctr"/>
                          <a:tab pos="5274310" algn="r"/>
                          <a:tab pos="266700" algn="l"/>
                        </a:tabLst>
                      </a:pPr>
                      <a:r>
                        <a:rPr lang="zh-CN"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Solubility</a:t>
                      </a:r>
                      <a:endParaRPr lang="zh-CN" sz="1200" b="0" kern="100" dirty="0">
                        <a:solidFill>
                          <a:schemeClr val="tx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algn="ctr">
                        <a:spcAft>
                          <a:spcPts val="0"/>
                        </a:spcAft>
                      </a:pPr>
                      <a:r>
                        <a:rPr 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rPr>
                        <a:t>Dissolved in water</a:t>
                      </a:r>
                      <a:endParaRPr lang="zh-CN" sz="1200" kern="100" dirty="0">
                        <a:solidFill>
                          <a:schemeClr val="tx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r h="301625">
                <a:tc>
                  <a:txBody>
                    <a:bodyPr/>
                    <a:lstStyle/>
                    <a:p>
                      <a:pPr marL="0" algn="ctr" defTabSz="755650" rtl="0" eaLnBrk="1" latinLnBrk="0" hangingPunct="1">
                        <a:lnSpc>
                          <a:spcPts val="2000"/>
                        </a:lnSpc>
                        <a:spcAft>
                          <a:spcPts val="0"/>
                        </a:spcAft>
                      </a:pPr>
                      <a:r>
                        <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pH</a:t>
                      </a:r>
                      <a:endParaRPr lang="en-US" altLang="zh-CN"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c>
                  <a:txBody>
                    <a:bodyPr/>
                    <a:lstStyle/>
                    <a:p>
                      <a:pPr marL="0" algn="ctr" defTabSz="755650" rtl="0" eaLnBrk="1" latinLnBrk="0" hangingPunct="1">
                        <a:lnSpc>
                          <a:spcPts val="2000"/>
                        </a:lnSpc>
                        <a:spcAft>
                          <a:spcPts val="0"/>
                        </a:spcAft>
                      </a:pPr>
                      <a:r>
                        <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6.5</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rPr>
                        <a:t>7.5</a:t>
                      </a:r>
                      <a:endParaRPr lang="en-US" sz="1200" b="0" kern="100" dirty="0">
                        <a:solidFill>
                          <a:schemeClr val="dk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tc>
              </a:tr>
            </a:tbl>
          </a:graphicData>
        </a:graphic>
      </p:graphicFrame>
      <p:sp>
        <p:nvSpPr>
          <p:cNvPr id="12" name="矩形 11"/>
          <p:cNvSpPr/>
          <p:nvPr/>
        </p:nvSpPr>
        <p:spPr>
          <a:xfrm>
            <a:off x="527050" y="5908538"/>
            <a:ext cx="6732905" cy="1050290"/>
          </a:xfrm>
          <a:prstGeom prst="rect">
            <a:avLst/>
          </a:prstGeom>
        </p:spPr>
        <p:txBody>
          <a:bodyPr wrap="square" rtlCol="0" anchor="t">
            <a:spAutoFit/>
          </a:bodyPr>
          <a:lstStyle/>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Packaging requirements: composite packaging bags or according to 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Packing specification: 25 kg/bag or according to user requirements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Storage conditions: Store in a dry and ventilated place, away from heat and fire sources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3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Shelf</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en-US" altLang="zh-CN"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life</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 </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24 months</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1320</Words>
  <Application>WPS 演示</Application>
  <PresentationFormat>自定义</PresentationFormat>
  <Paragraphs>55</Paragraphs>
  <Slides>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黑体</vt:lpstr>
      <vt:lpstr>Impact</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342</cp:revision>
  <dcterms:created xsi:type="dcterms:W3CDTF">2017-02-16T09:46:00Z</dcterms:created>
  <dcterms:modified xsi:type="dcterms:W3CDTF">2025-02-17T07:51:31Z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BA494466F01F42969ED51405BD2F00FA_13</vt:lpwstr>
  </property>
</Properties>
</file>