
<file path=[Content_Types].xml><?xml version="1.0" encoding="utf-8"?>
<Types xmlns="http://schemas.openxmlformats.org/package/2006/content-types">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Lst>
  <p:notesMasterIdLst>
    <p:notesMasterId r:id="rId4"/>
  </p:notesMasterIdLst>
  <p:sldIdLst>
    <p:sldId id="339" r:id="rId3"/>
  </p:sldIdLst>
  <p:sldSz cx="7559675" cy="10691495"/>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黑体+Arial/表格居中" id="{C792F890-D46E-495E-A3C8-B70F969C80CA}">
          <p14:sldIdLst>
            <p14:sldId id="33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5C2"/>
    <a:srgbClr val="DD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18" autoAdjust="0"/>
    <p:restoredTop sz="95434" autoAdjust="0"/>
  </p:normalViewPr>
  <p:slideViewPr>
    <p:cSldViewPr snapToGrid="0">
      <p:cViewPr varScale="1">
        <p:scale>
          <a:sx n="74" d="100"/>
          <a:sy n="74" d="100"/>
        </p:scale>
        <p:origin x="3126" y="84"/>
      </p:cViewPr>
      <p:guideLst>
        <p:guide orient="horz" pos="3344"/>
        <p:guide pos="236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BB93A4-626E-4E99-AE60-E919648C589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0243B-B723-491D-9616-FF82855C5BB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a:t>
            </a:r>
            <a:endParaRPr lang="zh-CN" altLang="en-US" dirty="0"/>
          </a:p>
        </p:txBody>
      </p:sp>
      <p:sp>
        <p:nvSpPr>
          <p:cNvPr id="4" name="灯片编号占位符 3"/>
          <p:cNvSpPr>
            <a:spLocks noGrp="1"/>
          </p:cNvSpPr>
          <p:nvPr>
            <p:ph type="sldNum" sz="quarter" idx="10"/>
          </p:nvPr>
        </p:nvSpPr>
        <p:spPr/>
        <p:txBody>
          <a:bodyPr/>
          <a:lstStyle/>
          <a:p>
            <a:fld id="{1D70243B-B723-491D-9616-FF82855C5BB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zh-CN" altLang="en-US"/>
              <a:t>单击此处编辑母版标题样式</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5"/>
            </a:lvl1pPr>
            <a:lvl2pPr marL="377825" indent="0" algn="ctr">
              <a:buNone/>
              <a:defRPr sz="1655"/>
            </a:lvl2pPr>
            <a:lvl3pPr marL="755650" indent="0" algn="ctr">
              <a:buNone/>
              <a:defRPr sz="1490"/>
            </a:lvl3pPr>
            <a:lvl4pPr marL="1134110" indent="0" algn="ctr">
              <a:buNone/>
              <a:defRPr sz="1325"/>
            </a:lvl4pPr>
            <a:lvl5pPr marL="1511935" indent="0" algn="ctr">
              <a:buNone/>
              <a:defRPr sz="1325"/>
            </a:lvl5pPr>
            <a:lvl6pPr marL="1889760" indent="0" algn="ctr">
              <a:buNone/>
              <a:defRPr sz="1325"/>
            </a:lvl6pPr>
            <a:lvl7pPr marL="2267585" indent="0" algn="ctr">
              <a:buNone/>
              <a:defRPr sz="1325"/>
            </a:lvl7pPr>
            <a:lvl8pPr marL="2646045" indent="0" algn="ctr">
              <a:buNone/>
              <a:defRPr sz="1325"/>
            </a:lvl8pPr>
            <a:lvl9pPr marL="3023870" indent="0" algn="ctr">
              <a:buNone/>
              <a:defRPr sz="132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zh-CN" altLang="en-US"/>
              <a:t>单击此处编辑母版标题样式</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5">
                <a:solidFill>
                  <a:schemeClr val="tx1"/>
                </a:solidFill>
              </a:defRPr>
            </a:lvl1pPr>
            <a:lvl2pPr marL="377825" indent="0">
              <a:buNone/>
              <a:defRPr sz="1655">
                <a:solidFill>
                  <a:schemeClr val="tx1">
                    <a:tint val="75000"/>
                  </a:schemeClr>
                </a:solidFill>
              </a:defRPr>
            </a:lvl2pPr>
            <a:lvl3pPr marL="755650"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89760" indent="0">
              <a:buNone/>
              <a:defRPr sz="1325">
                <a:solidFill>
                  <a:schemeClr val="tx1">
                    <a:tint val="75000"/>
                  </a:schemeClr>
                </a:solidFill>
              </a:defRPr>
            </a:lvl6pPr>
            <a:lvl7pPr marL="2267585" indent="0">
              <a:buNone/>
              <a:defRPr sz="1325">
                <a:solidFill>
                  <a:schemeClr val="tx1">
                    <a:tint val="75000"/>
                  </a:schemeClr>
                </a:solidFill>
              </a:defRPr>
            </a:lvl7pPr>
            <a:lvl8pPr marL="2646045" indent="0">
              <a:buNone/>
              <a:defRPr sz="1325">
                <a:solidFill>
                  <a:schemeClr val="tx1">
                    <a:tint val="75000"/>
                  </a:schemeClr>
                </a:solidFill>
              </a:defRPr>
            </a:lvl8pPr>
            <a:lvl9pPr marL="3023870" indent="0">
              <a:buNone/>
              <a:defRPr sz="132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520713" y="3905482"/>
            <a:ext cx="3198096"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3827086" y="3905482"/>
            <a:ext cx="3213847"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825" indent="0">
              <a:buNone/>
              <a:defRPr sz="2315"/>
            </a:lvl2pPr>
            <a:lvl3pPr marL="755650" indent="0">
              <a:buNone/>
              <a:defRPr sz="1985"/>
            </a:lvl3pPr>
            <a:lvl4pPr marL="1134110" indent="0">
              <a:buNone/>
              <a:defRPr sz="1655"/>
            </a:lvl4pPr>
            <a:lvl5pPr marL="1511935" indent="0">
              <a:buNone/>
              <a:defRPr sz="1655"/>
            </a:lvl5pPr>
            <a:lvl6pPr marL="1889760" indent="0">
              <a:buNone/>
              <a:defRPr sz="1655"/>
            </a:lvl6pPr>
            <a:lvl7pPr marL="2267585" indent="0">
              <a:buNone/>
              <a:defRPr sz="1655"/>
            </a:lvl7pPr>
            <a:lvl8pPr marL="2646045" indent="0">
              <a:buNone/>
              <a:defRPr sz="1655"/>
            </a:lvl8pPr>
            <a:lvl9pPr marL="3023870" indent="0">
              <a:buNone/>
              <a:defRPr sz="1655"/>
            </a:lvl9pPr>
          </a:lstStyle>
          <a:p>
            <a:r>
              <a:rPr lang="zh-CN" altLang="en-US"/>
              <a:t>单击图标添加图片</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0">
                <a:solidFill>
                  <a:schemeClr val="tx1">
                    <a:tint val="75000"/>
                  </a:schemeClr>
                </a:solidFill>
              </a:defRPr>
            </a:lvl1p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0">
                <a:solidFill>
                  <a:schemeClr val="tx1">
                    <a:tint val="75000"/>
                  </a:schemeClr>
                </a:solidFill>
              </a:defRPr>
            </a:lvl1pPr>
          </a:lstStyle>
          <a:p>
            <a:fld id="{63C502FA-91C7-46FF-B99F-04699F57DCD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55650" rtl="0" eaLnBrk="1" latinLnBrk="0" hangingPunct="1">
        <a:lnSpc>
          <a:spcPct val="90000"/>
        </a:lnSpc>
        <a:spcBef>
          <a:spcPct val="0"/>
        </a:spcBef>
        <a:buNone/>
        <a:defRPr sz="3635" kern="1200">
          <a:solidFill>
            <a:schemeClr val="tx1"/>
          </a:solidFill>
          <a:latin typeface="+mj-lt"/>
          <a:ea typeface="+mj-ea"/>
          <a:cs typeface="+mj-cs"/>
        </a:defRPr>
      </a:lvl1pPr>
    </p:titleStyle>
    <p:bodyStyle>
      <a:lvl1pPr marL="189230" indent="-189230" algn="l" defTabSz="755650" rtl="0" eaLnBrk="1" latinLnBrk="0" hangingPunct="1">
        <a:lnSpc>
          <a:spcPct val="90000"/>
        </a:lnSpc>
        <a:spcBef>
          <a:spcPts val="825"/>
        </a:spcBef>
        <a:buFont typeface="Arial" panose="020B0604020202020204" pitchFamily="34" charset="0"/>
        <a:buChar char="•"/>
        <a:defRPr sz="2315" kern="1200">
          <a:solidFill>
            <a:schemeClr val="tx1"/>
          </a:solidFill>
          <a:latin typeface="+mn-lt"/>
          <a:ea typeface="+mn-ea"/>
          <a:cs typeface="+mn-cs"/>
        </a:defRPr>
      </a:lvl1pPr>
      <a:lvl2pPr marL="567055" indent="-189230" algn="l" defTabSz="755650" rtl="0" eaLnBrk="1" latinLnBrk="0" hangingPunct="1">
        <a:lnSpc>
          <a:spcPct val="90000"/>
        </a:lnSpc>
        <a:spcBef>
          <a:spcPts val="415"/>
        </a:spcBef>
        <a:buFont typeface="Arial" panose="020B0604020202020204" pitchFamily="34" charset="0"/>
        <a:buChar char="•"/>
        <a:defRPr sz="1985" kern="1200">
          <a:solidFill>
            <a:schemeClr val="tx1"/>
          </a:solidFill>
          <a:latin typeface="+mn-lt"/>
          <a:ea typeface="+mn-ea"/>
          <a:cs typeface="+mn-cs"/>
        </a:defRPr>
      </a:lvl2pPr>
      <a:lvl3pPr marL="944880" indent="-189230" algn="l" defTabSz="755650" rtl="0" eaLnBrk="1" latinLnBrk="0" hangingPunct="1">
        <a:lnSpc>
          <a:spcPct val="90000"/>
        </a:lnSpc>
        <a:spcBef>
          <a:spcPts val="415"/>
        </a:spcBef>
        <a:buFont typeface="Arial" panose="020B0604020202020204" pitchFamily="34" charset="0"/>
        <a:buChar char="•"/>
        <a:defRPr sz="1655" kern="1200">
          <a:solidFill>
            <a:schemeClr val="tx1"/>
          </a:solidFill>
          <a:latin typeface="+mn-lt"/>
          <a:ea typeface="+mn-ea"/>
          <a:cs typeface="+mn-cs"/>
        </a:defRPr>
      </a:lvl3pPr>
      <a:lvl4pPr marL="132270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4pPr>
      <a:lvl5pPr marL="17011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5pPr>
      <a:lvl6pPr marL="207899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6pPr>
      <a:lvl7pPr marL="245681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7pPr>
      <a:lvl8pPr marL="283464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8pPr>
      <a:lvl9pPr marL="32124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9pPr>
    </p:bodyStyle>
    <p:otherStyle>
      <a:defPPr>
        <a:defRPr lang="en-US"/>
      </a:defPPr>
      <a:lvl1pPr marL="0" algn="l" defTabSz="755650" rtl="0" eaLnBrk="1" latinLnBrk="0" hangingPunct="1">
        <a:defRPr sz="1490" kern="1200">
          <a:solidFill>
            <a:schemeClr val="tx1"/>
          </a:solidFill>
          <a:latin typeface="+mn-lt"/>
          <a:ea typeface="+mn-ea"/>
          <a:cs typeface="+mn-cs"/>
        </a:defRPr>
      </a:lvl1pPr>
      <a:lvl2pPr marL="377825" algn="l" defTabSz="755650" rtl="0" eaLnBrk="1" latinLnBrk="0" hangingPunct="1">
        <a:defRPr sz="1490" kern="1200">
          <a:solidFill>
            <a:schemeClr val="tx1"/>
          </a:solidFill>
          <a:latin typeface="+mn-lt"/>
          <a:ea typeface="+mn-ea"/>
          <a:cs typeface="+mn-cs"/>
        </a:defRPr>
      </a:lvl2pPr>
      <a:lvl3pPr marL="755650" algn="l" defTabSz="755650" rtl="0" eaLnBrk="1" latinLnBrk="0" hangingPunct="1">
        <a:defRPr sz="1490" kern="1200">
          <a:solidFill>
            <a:schemeClr val="tx1"/>
          </a:solidFill>
          <a:latin typeface="+mn-lt"/>
          <a:ea typeface="+mn-ea"/>
          <a:cs typeface="+mn-cs"/>
        </a:defRPr>
      </a:lvl3pPr>
      <a:lvl4pPr marL="1134110" algn="l" defTabSz="755650" rtl="0" eaLnBrk="1" latinLnBrk="0" hangingPunct="1">
        <a:defRPr sz="1490" kern="1200">
          <a:solidFill>
            <a:schemeClr val="tx1"/>
          </a:solidFill>
          <a:latin typeface="+mn-lt"/>
          <a:ea typeface="+mn-ea"/>
          <a:cs typeface="+mn-cs"/>
        </a:defRPr>
      </a:lvl4pPr>
      <a:lvl5pPr marL="1511935" algn="l" defTabSz="755650" rtl="0" eaLnBrk="1" latinLnBrk="0" hangingPunct="1">
        <a:defRPr sz="1490" kern="1200">
          <a:solidFill>
            <a:schemeClr val="tx1"/>
          </a:solidFill>
          <a:latin typeface="+mn-lt"/>
          <a:ea typeface="+mn-ea"/>
          <a:cs typeface="+mn-cs"/>
        </a:defRPr>
      </a:lvl5pPr>
      <a:lvl6pPr marL="1889760" algn="l" defTabSz="755650" rtl="0" eaLnBrk="1" latinLnBrk="0" hangingPunct="1">
        <a:defRPr sz="1490" kern="1200">
          <a:solidFill>
            <a:schemeClr val="tx1"/>
          </a:solidFill>
          <a:latin typeface="+mn-lt"/>
          <a:ea typeface="+mn-ea"/>
          <a:cs typeface="+mn-cs"/>
        </a:defRPr>
      </a:lvl6pPr>
      <a:lvl7pPr marL="2267585" algn="l" defTabSz="755650" rtl="0" eaLnBrk="1" latinLnBrk="0" hangingPunct="1">
        <a:defRPr sz="1490" kern="1200">
          <a:solidFill>
            <a:schemeClr val="tx1"/>
          </a:solidFill>
          <a:latin typeface="+mn-lt"/>
          <a:ea typeface="+mn-ea"/>
          <a:cs typeface="+mn-cs"/>
        </a:defRPr>
      </a:lvl7pPr>
      <a:lvl8pPr marL="2646045" algn="l" defTabSz="755650" rtl="0" eaLnBrk="1" latinLnBrk="0" hangingPunct="1">
        <a:defRPr sz="1490" kern="1200">
          <a:solidFill>
            <a:schemeClr val="tx1"/>
          </a:solidFill>
          <a:latin typeface="+mn-lt"/>
          <a:ea typeface="+mn-ea"/>
          <a:cs typeface="+mn-cs"/>
        </a:defRPr>
      </a:lvl8pPr>
      <a:lvl9pPr marL="3023870" algn="l" defTabSz="755650" rtl="0" eaLnBrk="1" latinLnBrk="0" hangingPunct="1">
        <a:defRPr sz="14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1.xml"/><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6457830"/>
            <a:ext cx="7516812" cy="3900471"/>
            <a:chOff x="0" y="6450176"/>
            <a:chExt cx="7559675" cy="4242868"/>
          </a:xfrm>
        </p:grpSpPr>
        <p:pic>
          <p:nvPicPr>
            <p:cNvPr id="3" name="图片 2"/>
            <p:cNvPicPr>
              <a:picLocks noChangeAspect="1"/>
            </p:cNvPicPr>
            <p:nvPr/>
          </p:nvPicPr>
          <p:blipFill>
            <a:blip r:embed="rId1" cstate="print">
              <a:duotone>
                <a:schemeClr val="accent5">
                  <a:shade val="45000"/>
                  <a:satMod val="135000"/>
                </a:schemeClr>
                <a:prstClr val="white"/>
              </a:duotone>
              <a:extLst>
                <a:ext uri="{BEBA8EAE-BF5A-486C-A8C5-ECC9F3942E4B}">
                  <a14:imgProps xmlns:a14="http://schemas.microsoft.com/office/drawing/2010/main">
                    <a14:imgLayer r:embed="rId2">
                      <a14:imgEffect>
                        <a14:saturation sat="400000"/>
                      </a14:imgEffect>
                    </a14:imgLayer>
                  </a14:imgProps>
                </a:ext>
                <a:ext uri="{28A0092B-C50C-407E-A947-70E740481C1C}">
                  <a14:useLocalDpi xmlns:a14="http://schemas.microsoft.com/office/drawing/2010/main" val="0"/>
                </a:ext>
              </a:extLst>
            </a:blip>
            <a:stretch>
              <a:fillRect/>
            </a:stretch>
          </p:blipFill>
          <p:spPr>
            <a:xfrm>
              <a:off x="0" y="6450176"/>
              <a:ext cx="7559675" cy="4242868"/>
            </a:xfrm>
            <a:prstGeom prst="rect">
              <a:avLst/>
            </a:prstGeom>
          </p:spPr>
        </p:pic>
        <p:sp>
          <p:nvSpPr>
            <p:cNvPr id="7" name="矩形 6"/>
            <p:cNvSpPr/>
            <p:nvPr/>
          </p:nvSpPr>
          <p:spPr>
            <a:xfrm>
              <a:off x="0" y="6909395"/>
              <a:ext cx="7559675" cy="3782418"/>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grpSp>
      <p:sp>
        <p:nvSpPr>
          <p:cNvPr id="2" name="矩形 1"/>
          <p:cNvSpPr/>
          <p:nvPr/>
        </p:nvSpPr>
        <p:spPr>
          <a:xfrm>
            <a:off x="1" y="10404000"/>
            <a:ext cx="7559674" cy="287813"/>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3" cstate="print"/>
          <a:stretch>
            <a:fillRect/>
          </a:stretch>
        </p:blipFill>
        <p:spPr>
          <a:xfrm>
            <a:off x="5217135" y="910710"/>
            <a:ext cx="1843200" cy="720000"/>
          </a:xfrm>
          <a:prstGeom prst="rect">
            <a:avLst/>
          </a:prstGeom>
        </p:spPr>
      </p:pic>
      <p:sp>
        <p:nvSpPr>
          <p:cNvPr id="5" name="矩形 4"/>
          <p:cNvSpPr/>
          <p:nvPr/>
        </p:nvSpPr>
        <p:spPr>
          <a:xfrm>
            <a:off x="539750" y="772235"/>
            <a:ext cx="1438275" cy="1008000"/>
          </a:xfrm>
          <a:prstGeom prst="rect">
            <a:avLst/>
          </a:prstGeom>
          <a:solidFill>
            <a:srgbClr val="DD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8" name="矩形 7"/>
          <p:cNvSpPr/>
          <p:nvPr/>
        </p:nvSpPr>
        <p:spPr>
          <a:xfrm>
            <a:off x="1981200" y="765885"/>
            <a:ext cx="3096000" cy="1008000"/>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9" name="矩形 8"/>
          <p:cNvSpPr/>
          <p:nvPr/>
        </p:nvSpPr>
        <p:spPr>
          <a:xfrm>
            <a:off x="514350" y="1039877"/>
            <a:ext cx="1438275" cy="521970"/>
          </a:xfrm>
          <a:prstGeom prst="rect">
            <a:avLst/>
          </a:prstGeom>
        </p:spPr>
        <p:txBody>
          <a:bodyPr wrap="square">
            <a:spAutoFit/>
          </a:bodyPr>
          <a:lstStyle/>
          <a:p>
            <a:pPr lvl="0" algn="ctr">
              <a:buClrTx/>
              <a:buSzTx/>
              <a:buFontTx/>
            </a:pPr>
            <a:r>
              <a:rPr lang="en-US" altLang="zh-CN" dirty="0" smtClean="0">
                <a:solidFill>
                  <a:schemeClr val="bg1"/>
                </a:solidFill>
                <a:latin typeface="Impact" panose="020B0806030902050204" pitchFamily="34" charset="0"/>
                <a:ea typeface="黑体" panose="02010609060101010101" pitchFamily="49" charset="-122"/>
                <a:cs typeface="Arial" panose="020B0604020202020204" pitchFamily="34" charset="0"/>
                <a:sym typeface="+mn-ea"/>
              </a:rPr>
              <a:t>PE-FIF</a:t>
            </a:r>
            <a:endParaRPr lang="en-US" altLang="zh-CN" dirty="0" smtClean="0">
              <a:solidFill>
                <a:schemeClr val="bg1"/>
              </a:solidFill>
              <a:latin typeface="Impact" panose="020B0806030902050204" pitchFamily="34" charset="0"/>
              <a:ea typeface="黑体" panose="02010609060101010101" pitchFamily="49" charset="-122"/>
              <a:cs typeface="Arial" panose="020B0604020202020204" pitchFamily="34" charset="0"/>
              <a:sym typeface="+mn-ea"/>
            </a:endParaRPr>
          </a:p>
        </p:txBody>
      </p:sp>
      <p:sp>
        <p:nvSpPr>
          <p:cNvPr id="10" name="矩形 9"/>
          <p:cNvSpPr/>
          <p:nvPr/>
        </p:nvSpPr>
        <p:spPr>
          <a:xfrm>
            <a:off x="1922145" y="1106733"/>
            <a:ext cx="3095999" cy="337185"/>
          </a:xfrm>
          <a:prstGeom prst="rect">
            <a:avLst/>
          </a:prstGeom>
        </p:spPr>
        <p:txBody>
          <a:bodyPr wrap="square">
            <a:spAutoFit/>
          </a:bodyPr>
          <a:lstStyle/>
          <a:p>
            <a:pPr lvl="0" algn="ctr">
              <a:buClrTx/>
              <a:buSzTx/>
              <a:buFontTx/>
            </a:pPr>
            <a:r>
              <a:rPr lang="zh-CN" altLang="en-US" dirty="0" smtClean="0">
                <a:solidFill>
                  <a:schemeClr val="bg1"/>
                </a:solidFill>
                <a:latin typeface="Arial" panose="020B0604020202020204" pitchFamily="34" charset="0"/>
                <a:ea typeface="黑体" panose="02010609060101010101" pitchFamily="49" charset="-122"/>
                <a:cs typeface="Arial" panose="020B0604020202020204" pitchFamily="34" charset="0"/>
                <a:sym typeface="+mn-ea"/>
              </a:rPr>
              <a:t> </a:t>
            </a:r>
            <a:r>
              <a:rPr lang="zh-CN" altLang="en-US" dirty="0" smtClean="0">
                <a:solidFill>
                  <a:schemeClr val="bg1"/>
                </a:solidFill>
                <a:latin typeface="Arial" panose="020B0604020202020204" pitchFamily="34" charset="0"/>
                <a:ea typeface="黑体" panose="02010609060101010101" pitchFamily="49" charset="-122"/>
                <a:cs typeface="Arial" panose="020B0604020202020204" pitchFamily="34" charset="0"/>
                <a:sym typeface="+mn-ea"/>
              </a:rPr>
              <a:t>絮凝剂</a:t>
            </a:r>
            <a:endParaRPr lang="zh-CN" altLang="en-US" dirty="0" smtClean="0">
              <a:solidFill>
                <a:schemeClr val="bg1"/>
              </a:solidFill>
              <a:latin typeface="Arial" panose="020B0604020202020204" pitchFamily="34" charset="0"/>
              <a:ea typeface="黑体" panose="02010609060101010101" pitchFamily="49" charset="-122"/>
              <a:cs typeface="Arial" panose="020B0604020202020204" pitchFamily="34" charset="0"/>
              <a:sym typeface="+mn-ea"/>
            </a:endParaRPr>
          </a:p>
        </p:txBody>
      </p:sp>
      <p:sp>
        <p:nvSpPr>
          <p:cNvPr id="17" name="矩形 16"/>
          <p:cNvSpPr/>
          <p:nvPr/>
        </p:nvSpPr>
        <p:spPr>
          <a:xfrm>
            <a:off x="485775" y="2380778"/>
            <a:ext cx="6574560" cy="368300"/>
          </a:xfrm>
          <a:prstGeom prst="rect">
            <a:avLst/>
          </a:prstGeom>
        </p:spPr>
        <p:txBody>
          <a:bodyPr wrap="square">
            <a:spAutoFit/>
          </a:bodyPr>
          <a:lstStyle/>
          <a:p>
            <a:pPr>
              <a:lnSpc>
                <a:spcPct val="150000"/>
              </a:lnSpc>
            </a:pPr>
            <a:r>
              <a:rPr lang="en-US" altLang="zh-CN" sz="1200" dirty="0" smtClean="0">
                <a:solidFill>
                  <a:srgbClr val="000000"/>
                </a:solidFill>
                <a:latin typeface="Arial" panose="020B0604020202020204" pitchFamily="34" charset="0"/>
                <a:ea typeface="黑体" panose="02010609060101010101" pitchFamily="49" charset="-122"/>
                <a:cs typeface="Arial" panose="020B0604020202020204" pitchFamily="34" charset="0"/>
              </a:rPr>
              <a:t>PE-FIF</a:t>
            </a:r>
            <a:r>
              <a:rPr lang="zh-CN" altLang="en-US" sz="1200" dirty="0" smtClean="0">
                <a:solidFill>
                  <a:srgbClr val="000000"/>
                </a:solidFill>
                <a:latin typeface="Arial" panose="020B0604020202020204" pitchFamily="34" charset="0"/>
                <a:ea typeface="黑体" panose="02010609060101010101" pitchFamily="49" charset="-122"/>
                <a:cs typeface="Arial" panose="020B0604020202020204" pitchFamily="34" charset="0"/>
              </a:rPr>
              <a:t>是</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一种</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无机高分子絮凝剂，絮凝效果好，反应速度快，可有效提高固液分离效率。</a:t>
            </a:r>
            <a:endParaRPr lang="zh-CN" altLang="zh-CN"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18" name="矩形 17"/>
          <p:cNvSpPr/>
          <p:nvPr/>
        </p:nvSpPr>
        <p:spPr>
          <a:xfrm>
            <a:off x="514350" y="2013048"/>
            <a:ext cx="6445250" cy="338554"/>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产品描述</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19" name="矩形 18"/>
          <p:cNvSpPr/>
          <p:nvPr/>
        </p:nvSpPr>
        <p:spPr>
          <a:xfrm>
            <a:off x="523336" y="3072787"/>
            <a:ext cx="4029724"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主要特性</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0" name="矩形 19"/>
          <p:cNvSpPr/>
          <p:nvPr/>
        </p:nvSpPr>
        <p:spPr>
          <a:xfrm>
            <a:off x="530225" y="3362439"/>
            <a:ext cx="4677385" cy="922020"/>
          </a:xfrm>
          <a:prstGeom prst="rect">
            <a:avLst/>
          </a:prstGeom>
        </p:spPr>
        <p:txBody>
          <a:bodyPr wrap="square">
            <a:spAutoFit/>
          </a:bodyPr>
          <a:lstStyle/>
          <a:p>
            <a:pPr marL="285750" marR="0" lvl="0" indent="-285750" fontAlgn="auto">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絮凝</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效果好</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，反应速度快；</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marR="0" lvl="0" indent="-285750" fontAlgn="auto">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不含有害</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重金属离子</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，安全可靠；</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marR="0" lvl="0" indent="-285750" fontAlgn="auto">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适应pH值范围4-11，最佳pH值范围为6-9；</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0" name="矩形 29"/>
          <p:cNvSpPr/>
          <p:nvPr/>
        </p:nvSpPr>
        <p:spPr>
          <a:xfrm>
            <a:off x="4338825" y="9627695"/>
            <a:ext cx="2721510" cy="682238"/>
          </a:xfrm>
          <a:prstGeom prst="rect">
            <a:avLst/>
          </a:prstGeom>
        </p:spPr>
        <p:txBody>
          <a:bodyPr wrap="square">
            <a:spAutoFit/>
          </a:bodyPr>
          <a:lstStyle/>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www.cosl.com.cn</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China Oilfield Services Limited</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GB" altLang="zh-CN" sz="1000" dirty="0">
                <a:solidFill>
                  <a:srgbClr val="656565"/>
                </a:solidFill>
                <a:latin typeface="Arial" panose="020B0604020202020204" pitchFamily="34" charset="0"/>
                <a:cs typeface="Arial" panose="020B0604020202020204" pitchFamily="34" charset="0"/>
              </a:rPr>
              <a:t>No.81, </a:t>
            </a:r>
            <a:r>
              <a:rPr lang="en-GB" altLang="zh-CN" sz="1000" dirty="0" err="1">
                <a:solidFill>
                  <a:srgbClr val="656565"/>
                </a:solidFill>
                <a:latin typeface="Arial" panose="020B0604020202020204" pitchFamily="34" charset="0"/>
                <a:cs typeface="Arial" panose="020B0604020202020204" pitchFamily="34" charset="0"/>
              </a:rPr>
              <a:t>Xinggong</a:t>
            </a:r>
            <a:r>
              <a:rPr lang="en-GB" altLang="zh-CN" sz="1000" dirty="0">
                <a:solidFill>
                  <a:srgbClr val="656565"/>
                </a:solidFill>
                <a:latin typeface="Arial" panose="020B0604020202020204" pitchFamily="34" charset="0"/>
                <a:cs typeface="Arial" panose="020B0604020202020204" pitchFamily="34" charset="0"/>
              </a:rPr>
              <a:t> West Street, </a:t>
            </a:r>
            <a:r>
              <a:rPr lang="en-GB" altLang="zh-CN" sz="1000" dirty="0" err="1">
                <a:solidFill>
                  <a:srgbClr val="656565"/>
                </a:solidFill>
                <a:latin typeface="Arial" panose="020B0604020202020204" pitchFamily="34" charset="0"/>
                <a:cs typeface="Arial" panose="020B0604020202020204" pitchFamily="34" charset="0"/>
              </a:rPr>
              <a:t>Yanjiao</a:t>
            </a:r>
            <a:r>
              <a:rPr lang="en-GB" altLang="zh-CN" sz="1000" dirty="0">
                <a:solidFill>
                  <a:srgbClr val="656565"/>
                </a:solidFill>
                <a:latin typeface="Arial" panose="020B0604020202020204" pitchFamily="34" charset="0"/>
                <a:cs typeface="Arial" panose="020B0604020202020204" pitchFamily="34" charset="0"/>
              </a:rPr>
              <a:t>, </a:t>
            </a:r>
            <a:r>
              <a:rPr lang="en-GB" altLang="zh-CN" sz="1000" dirty="0" err="1">
                <a:solidFill>
                  <a:srgbClr val="656565"/>
                </a:solidFill>
                <a:latin typeface="Arial" panose="020B0604020202020204" pitchFamily="34" charset="0"/>
                <a:cs typeface="Arial" panose="020B0604020202020204" pitchFamily="34" charset="0"/>
              </a:rPr>
              <a:t>Sanhe</a:t>
            </a:r>
            <a:r>
              <a:rPr lang="en-GB" altLang="zh-CN" sz="1000" dirty="0">
                <a:solidFill>
                  <a:srgbClr val="656565"/>
                </a:solidFill>
                <a:latin typeface="Arial" panose="020B0604020202020204" pitchFamily="34" charset="0"/>
                <a:cs typeface="Arial" panose="020B0604020202020204" pitchFamily="34" charset="0"/>
              </a:rPr>
              <a:t>, Hebei, </a:t>
            </a:r>
            <a:r>
              <a:rPr lang="en-US" altLang="zh-CN" sz="1000" dirty="0">
                <a:solidFill>
                  <a:srgbClr val="656565"/>
                </a:solidFill>
                <a:latin typeface="Arial" panose="020B0604020202020204" pitchFamily="34" charset="0"/>
                <a:cs typeface="Arial" panose="020B0604020202020204" pitchFamily="34" charset="0"/>
              </a:rPr>
              <a:t>China</a:t>
            </a:r>
            <a:endParaRPr lang="en-US" altLang="zh-CN" sz="1000" dirty="0">
              <a:solidFill>
                <a:srgbClr val="656565"/>
              </a:solidFill>
              <a:latin typeface="Arial" panose="020B0604020202020204" pitchFamily="34" charset="0"/>
              <a:cs typeface="Arial" panose="020B0604020202020204" pitchFamily="34" charset="0"/>
            </a:endParaRPr>
          </a:p>
        </p:txBody>
      </p:sp>
      <p:sp>
        <p:nvSpPr>
          <p:cNvPr id="31" name="矩形 30"/>
          <p:cNvSpPr/>
          <p:nvPr/>
        </p:nvSpPr>
        <p:spPr>
          <a:xfrm>
            <a:off x="428439" y="9619416"/>
            <a:ext cx="3910387" cy="523220"/>
          </a:xfrm>
          <a:prstGeom prst="rect">
            <a:avLst/>
          </a:prstGeom>
          <a:ln w="3175">
            <a:solidFill>
              <a:schemeClr val="tx1"/>
            </a:solidFill>
          </a:ln>
        </p:spPr>
        <p:txBody>
          <a:bodyPr wrap="square">
            <a:spAutoFit/>
          </a:bodyPr>
          <a:lstStyle/>
          <a:p>
            <a:r>
              <a:rPr lang="en-US" altLang="zh-CN" sz="700" dirty="0">
                <a:latin typeface="Arial" panose="020B0604020202020204" pitchFamily="34" charset="0"/>
                <a:cs typeface="Arial" panose="020B0604020202020204" pitchFamily="34" charset="0"/>
              </a:rPr>
              <a:t>This information is supplied solely for informational purposes and COSL makes no guarantees or warranties, either expressed or implied, with respect to the accuracy and use of this data. All product warranties and guarantees shall be governed by the Standard Terms of Sale. Nothing in this document is legal advice or is a substitute for competent legal advice.</a:t>
            </a:r>
            <a:endParaRPr lang="zh-CN" altLang="en-US" sz="700" dirty="0">
              <a:latin typeface="Arial" panose="020B0604020202020204" pitchFamily="34" charset="0"/>
              <a:cs typeface="Arial" panose="020B0604020202020204" pitchFamily="34" charset="0"/>
            </a:endParaRPr>
          </a:p>
        </p:txBody>
      </p:sp>
      <p:cxnSp>
        <p:nvCxnSpPr>
          <p:cNvPr id="6" name="直接连接符 5"/>
          <p:cNvCxnSpPr/>
          <p:nvPr/>
        </p:nvCxnSpPr>
        <p:spPr>
          <a:xfrm>
            <a:off x="-825" y="10368000"/>
            <a:ext cx="7560000" cy="0"/>
          </a:xfrm>
          <a:prstGeom prst="line">
            <a:avLst/>
          </a:prstGeom>
          <a:ln w="12700">
            <a:solidFill>
              <a:srgbClr val="DD002B"/>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25" y="10332000"/>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2811" y="10320966"/>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514349" y="4366246"/>
            <a:ext cx="316230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应用范围</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7" name="矩形 26"/>
          <p:cNvSpPr/>
          <p:nvPr/>
        </p:nvSpPr>
        <p:spPr>
          <a:xfrm>
            <a:off x="514349" y="4663729"/>
            <a:ext cx="5902326" cy="645160"/>
          </a:xfrm>
          <a:prstGeom prst="rect">
            <a:avLst/>
          </a:prstGeom>
        </p:spPr>
        <p:txBody>
          <a:bodyPr wrap="square">
            <a:spAutoFit/>
          </a:bodyPr>
          <a:lstStyle/>
          <a:p>
            <a:pPr marL="285750" indent="-285750">
              <a:lnSpc>
                <a:spcPct val="150000"/>
              </a:lnSpc>
              <a:buClr>
                <a:srgbClr val="FF0000"/>
              </a:buClr>
              <a:buFont typeface="Wingdings" panose="05000000000000000000" pitchFamily="2" charset="2"/>
              <a:buChar char="n"/>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适用于</a:t>
            </a:r>
            <a:r>
              <a:rPr lang="zh-CN" altLang="en-US" sz="1200" dirty="0">
                <a:solidFill>
                  <a:schemeClr val="tx1"/>
                </a:solidFill>
                <a:latin typeface="Arial" panose="020B0604020202020204" pitchFamily="34" charset="0"/>
                <a:ea typeface="黑体" panose="02010609060101010101" pitchFamily="49" charset="-122"/>
                <a:cs typeface="Arial" panose="020B0604020202020204" pitchFamily="34" charset="0"/>
              </a:rPr>
              <a:t>聚合物类</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水基钻井液</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钻屑;</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nSpc>
                <a:spcPct val="150000"/>
              </a:lnSpc>
              <a:buClr>
                <a:srgbClr val="FF0000"/>
              </a:buClr>
              <a:buFont typeface="Wingdings" panose="05000000000000000000" pitchFamily="2" charset="2"/>
              <a:buChar char="n"/>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推荐加量：25-40 kg/m</a:t>
            </a:r>
            <a:r>
              <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rPr>
              <a:t>3</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4" name="矩形 33"/>
          <p:cNvSpPr/>
          <p:nvPr/>
        </p:nvSpPr>
        <p:spPr>
          <a:xfrm>
            <a:off x="514349" y="5623913"/>
            <a:ext cx="316230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sym typeface="+mn-ea"/>
              </a:rPr>
              <a:t>包装储运</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37" name="矩形 36"/>
          <p:cNvSpPr/>
          <p:nvPr/>
        </p:nvSpPr>
        <p:spPr>
          <a:xfrm>
            <a:off x="514349" y="5983793"/>
            <a:ext cx="6819900" cy="1050290"/>
          </a:xfrm>
          <a:prstGeom prst="rect">
            <a:avLst/>
          </a:prstGeom>
        </p:spPr>
        <p:txBody>
          <a:bodyPr wrap="square">
            <a:spAutoFit/>
          </a:bodyPr>
          <a:lstStyle/>
          <a:p>
            <a:pPr marL="285750" indent="-285750">
              <a:lnSpc>
                <a:spcPct val="130000"/>
              </a:lnSpc>
              <a:buClr>
                <a:srgbClr val="FF0000"/>
              </a:buClr>
              <a:buFont typeface="Wingdings" panose="05000000000000000000" pitchFamily="2" charset="2"/>
              <a:buChar char="n"/>
            </a:pPr>
            <a:r>
              <a:rPr lang="zh-CN" altLang="en-US" sz="1200" dirty="0">
                <a:solidFill>
                  <a:srgbClr val="000000"/>
                </a:solidFill>
                <a:latin typeface="黑体" panose="02010609060101010101" pitchFamily="49" charset="-122"/>
                <a:ea typeface="黑体" panose="02010609060101010101" pitchFamily="49" charset="-122"/>
                <a:sym typeface="+mn-ea"/>
              </a:rPr>
              <a:t>包装要求：</a:t>
            </a:r>
            <a:r>
              <a:rPr lang="zh-CN" altLang="en-US" sz="1200" dirty="0">
                <a:latin typeface="Times New Roman" panose="02020603050405020304" pitchFamily="18" charset="0"/>
                <a:ea typeface="黑体" panose="02010609060101010101" pitchFamily="49" charset="-122"/>
                <a:cs typeface="Times New Roman" panose="02020603050405020304" pitchFamily="18" charset="0"/>
                <a:sym typeface="+mn-ea"/>
              </a:rPr>
              <a:t>复合包装袋或按用户要求</a:t>
            </a:r>
            <a:endParaRPr lang="zh-CN" altLang="en-US" sz="1200" dirty="0">
              <a:solidFill>
                <a:srgbClr val="000000"/>
              </a:solidFill>
              <a:latin typeface="黑体" panose="02010609060101010101" pitchFamily="49" charset="-122"/>
              <a:ea typeface="黑体" panose="02010609060101010101" pitchFamily="49" charset="-122"/>
            </a:endParaRPr>
          </a:p>
          <a:p>
            <a:pPr marL="285750" indent="-285750">
              <a:lnSpc>
                <a:spcPct val="130000"/>
              </a:lnSpc>
              <a:buClr>
                <a:srgbClr val="FF0000"/>
              </a:buClr>
              <a:buFont typeface="Wingdings" panose="05000000000000000000" pitchFamily="2" charset="2"/>
              <a:buChar char="n"/>
            </a:pPr>
            <a:r>
              <a:rPr lang="zh-CN" altLang="en-US" sz="1200" dirty="0">
                <a:solidFill>
                  <a:srgbClr val="000000"/>
                </a:solidFill>
                <a:latin typeface="黑体" panose="02010609060101010101" pitchFamily="49" charset="-122"/>
                <a:ea typeface="黑体" panose="02010609060101010101" pitchFamily="49" charset="-122"/>
                <a:sym typeface="+mn-ea"/>
              </a:rPr>
              <a:t>包装规格：</a:t>
            </a:r>
            <a:r>
              <a:rPr lang="en-US" altLang="zh-CN" sz="1200" dirty="0">
                <a:solidFill>
                  <a:srgbClr val="000000"/>
                </a:solidFill>
                <a:latin typeface="黑体" panose="02010609060101010101" pitchFamily="49" charset="-122"/>
                <a:ea typeface="黑体" panose="02010609060101010101" pitchFamily="49" charset="-122"/>
                <a:sym typeface="+mn-ea"/>
              </a:rPr>
              <a:t>25kg/</a:t>
            </a:r>
            <a:r>
              <a:rPr lang="en-US" altLang="zh-CN" sz="1200" dirty="0" err="1">
                <a:solidFill>
                  <a:srgbClr val="000000"/>
                </a:solidFill>
                <a:latin typeface="黑体" panose="02010609060101010101" pitchFamily="49" charset="-122"/>
                <a:ea typeface="黑体" panose="02010609060101010101" pitchFamily="49" charset="-122"/>
                <a:sym typeface="+mn-ea"/>
              </a:rPr>
              <a:t>袋或按用户要求</a:t>
            </a:r>
            <a:endParaRPr lang="zh-CN" altLang="en-US" sz="1200" dirty="0">
              <a:solidFill>
                <a:srgbClr val="000000"/>
              </a:solidFill>
              <a:latin typeface="黑体" panose="02010609060101010101" pitchFamily="49" charset="-122"/>
              <a:ea typeface="黑体" panose="02010609060101010101" pitchFamily="49" charset="-122"/>
            </a:endParaRPr>
          </a:p>
          <a:p>
            <a:pPr marL="285750" indent="-285750">
              <a:lnSpc>
                <a:spcPct val="130000"/>
              </a:lnSpc>
              <a:buClr>
                <a:srgbClr val="FF0000"/>
              </a:buClr>
              <a:buFont typeface="Wingdings" panose="05000000000000000000" pitchFamily="2" charset="2"/>
              <a:buChar char="n"/>
            </a:pPr>
            <a:r>
              <a:rPr lang="zh-CN" altLang="en-US" sz="1200" dirty="0">
                <a:solidFill>
                  <a:srgbClr val="000000"/>
                </a:solidFill>
                <a:latin typeface="黑体" panose="02010609060101010101" pitchFamily="49" charset="-122"/>
                <a:ea typeface="黑体" panose="02010609060101010101" pitchFamily="49" charset="-122"/>
                <a:sym typeface="+mn-ea"/>
              </a:rPr>
              <a:t>贮存条件：贮存在干燥通风处，远离热源、火源</a:t>
            </a:r>
            <a:endParaRPr lang="zh-CN" altLang="en-US" sz="1200" dirty="0">
              <a:solidFill>
                <a:srgbClr val="000000"/>
              </a:solidFill>
              <a:latin typeface="黑体" panose="02010609060101010101" pitchFamily="49" charset="-122"/>
              <a:ea typeface="黑体" panose="02010609060101010101" pitchFamily="49" charset="-122"/>
            </a:endParaRPr>
          </a:p>
          <a:p>
            <a:pPr marL="285750" indent="-285750">
              <a:lnSpc>
                <a:spcPct val="130000"/>
              </a:lnSpc>
              <a:buClr>
                <a:srgbClr val="FF0000"/>
              </a:buClr>
              <a:buFont typeface="Wingdings" panose="05000000000000000000" pitchFamily="2" charset="2"/>
              <a:buChar char="n"/>
            </a:pPr>
            <a:r>
              <a:rPr lang="zh-CN" altLang="en-US" sz="1200" dirty="0">
                <a:solidFill>
                  <a:srgbClr val="000000"/>
                </a:solidFill>
                <a:latin typeface="黑体" panose="02010609060101010101" pitchFamily="49" charset="-122"/>
                <a:ea typeface="黑体" panose="02010609060101010101" pitchFamily="49" charset="-122"/>
                <a:sym typeface="+mn-ea"/>
              </a:rPr>
              <a:t>保 质 期：</a:t>
            </a:r>
            <a:r>
              <a:rPr lang="en-US" altLang="zh-CN" sz="1200" dirty="0">
                <a:solidFill>
                  <a:srgbClr val="000000"/>
                </a:solidFill>
                <a:latin typeface="黑体" panose="02010609060101010101" pitchFamily="49" charset="-122"/>
                <a:ea typeface="黑体" panose="02010609060101010101" pitchFamily="49" charset="-122"/>
                <a:sym typeface="+mn-ea"/>
              </a:rPr>
              <a:t>24</a:t>
            </a:r>
            <a:r>
              <a:rPr lang="zh-CN" altLang="en-US" sz="1200" dirty="0">
                <a:solidFill>
                  <a:srgbClr val="000000"/>
                </a:solidFill>
                <a:latin typeface="黑体" panose="02010609060101010101" pitchFamily="49" charset="-122"/>
                <a:ea typeface="黑体" panose="02010609060101010101" pitchFamily="49" charset="-122"/>
                <a:sym typeface="+mn-ea"/>
              </a:rPr>
              <a:t>个月</a:t>
            </a:r>
            <a:r>
              <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rPr>
              <a:t>	</a:t>
            </a:r>
            <a:endParaRPr lang="en-US" altLang="zh-CN"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25" name="矩形 24"/>
          <p:cNvSpPr/>
          <p:nvPr/>
        </p:nvSpPr>
        <p:spPr>
          <a:xfrm>
            <a:off x="485775" y="7205598"/>
            <a:ext cx="316230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理化性能</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graphicFrame>
        <p:nvGraphicFramePr>
          <p:cNvPr id="13" name="表格 12"/>
          <p:cNvGraphicFramePr>
            <a:graphicFrameLocks noGrp="1"/>
          </p:cNvGraphicFramePr>
          <p:nvPr>
            <p:custDataLst>
              <p:tags r:id="rId4"/>
            </p:custDataLst>
          </p:nvPr>
        </p:nvGraphicFramePr>
        <p:xfrm>
          <a:off x="557376" y="7544034"/>
          <a:ext cx="6181398" cy="1614411"/>
        </p:xfrm>
        <a:graphic>
          <a:graphicData uri="http://schemas.openxmlformats.org/drawingml/2006/table">
            <a:tbl>
              <a:tblPr firstRow="1" firstCol="1" bandRow="1">
                <a:tableStyleId>{0505E3EF-67EA-436B-97B2-0124C06EBD24}</a:tableStyleId>
              </a:tblPr>
              <a:tblGrid>
                <a:gridCol w="2524663"/>
                <a:gridCol w="3656735"/>
              </a:tblGrid>
              <a:tr h="367665">
                <a:tc>
                  <a:txBody>
                    <a:bodyPr/>
                    <a:lstStyle/>
                    <a:p>
                      <a:pPr algn="ctr">
                        <a:spcAft>
                          <a:spcPts val="0"/>
                        </a:spcAft>
                      </a:pP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项</a:t>
                      </a:r>
                      <a:r>
                        <a:rPr lang="en-US"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目</a:t>
                      </a:r>
                      <a:endPar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solidFill>
                      <a:srgbClr val="FF0000"/>
                    </a:solidFill>
                  </a:tcPr>
                </a:tc>
                <a:tc>
                  <a:txBody>
                    <a:bodyPr/>
                    <a:lstStyle/>
                    <a:p>
                      <a:pPr algn="ctr">
                        <a:spcAft>
                          <a:spcPts val="0"/>
                        </a:spcAft>
                      </a:pP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指</a:t>
                      </a:r>
                      <a:r>
                        <a:rPr lang="en-US"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标</a:t>
                      </a:r>
                      <a:endPar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solidFill>
                      <a:srgbClr val="FF0000"/>
                    </a:solidFill>
                  </a:tcPr>
                </a:tc>
              </a:tr>
              <a:tr h="249988">
                <a:tc>
                  <a:txBody>
                    <a:bodyPr/>
                    <a:lstStyle/>
                    <a:p>
                      <a:pPr algn="ctr">
                        <a:spcAft>
                          <a:spcPts val="0"/>
                        </a:spcAft>
                      </a:pPr>
                      <a:r>
                        <a:rPr lang="zh-CN" sz="1200" b="0" kern="0" dirty="0">
                          <a:effectLst/>
                          <a:latin typeface="Times New Roman" panose="02020603050405020304" pitchFamily="18" charset="0"/>
                          <a:ea typeface="黑体" panose="02010609060101010101" pitchFamily="49" charset="-122"/>
                          <a:cs typeface="Times New Roman" panose="02020603050405020304" pitchFamily="18" charset="0"/>
                        </a:rPr>
                        <a:t>外观</a:t>
                      </a:r>
                      <a:endParaRPr lang="zh-CN" sz="1200" b="0" kern="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altLang="zh-CN" sz="1200" kern="0" dirty="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淡黄色或黄褐色</a:t>
                      </a:r>
                      <a:r>
                        <a:rPr lang="zh-CN" altLang="en-US" sz="1200" kern="0" dirty="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固体</a:t>
                      </a:r>
                      <a:endParaRPr lang="zh-CN" altLang="en-US" sz="1200" kern="0" dirty="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r>
              <a:tr h="285287">
                <a:tc>
                  <a:txBody>
                    <a:bodyPr/>
                    <a:lstStyle/>
                    <a:p>
                      <a:pPr algn="ctr"/>
                      <a:r>
                        <a:rPr lang="zh-CN" altLang="en-US" sz="1200" b="0" kern="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溶解性</a:t>
                      </a:r>
                      <a:endParaRPr lang="zh-CN" altLang="en-US" sz="1200" b="0" kern="0"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txBody>
                  <a:tcPr anchor="ctr"/>
                </a:tc>
                <a:tc>
                  <a:txBody>
                    <a:bodyPr/>
                    <a:lstStyle/>
                    <a:p>
                      <a:pPr marL="0" marR="0" indent="0" algn="ctr" defTabSz="755650" rtl="0" eaLnBrk="1" fontAlgn="auto" latinLnBrk="0" hangingPunct="1">
                        <a:lnSpc>
                          <a:spcPct val="100000"/>
                        </a:lnSpc>
                        <a:spcBef>
                          <a:spcPts val="0"/>
                        </a:spcBef>
                        <a:spcAft>
                          <a:spcPts val="0"/>
                        </a:spcAft>
                        <a:buClrTx/>
                        <a:buSzTx/>
                        <a:buFontTx/>
                        <a:buNone/>
                        <a:defRPr/>
                      </a:pPr>
                      <a:r>
                        <a:rPr lang="zh-CN" altLang="en-US" sz="1200" kern="0" dirty="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易溶于水</a:t>
                      </a:r>
                      <a:endParaRPr lang="zh-CN" altLang="en-US" sz="1200" kern="0" dirty="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anchor="ctr"/>
                </a:tc>
              </a:tr>
              <a:tr h="207483">
                <a:tc>
                  <a:txBody>
                    <a:bodyPr/>
                    <a:lstStyle/>
                    <a:p>
                      <a:pPr algn="ctr">
                        <a:spcAft>
                          <a:spcPts val="0"/>
                        </a:spcAft>
                      </a:pPr>
                      <a:r>
                        <a:rPr lang="zh-CN" sz="1200" b="0" kern="0" dirty="0">
                          <a:effectLst/>
                          <a:latin typeface="Times New Roman" panose="02020603050405020304" pitchFamily="18" charset="0"/>
                          <a:ea typeface="黑体" panose="02010609060101010101" pitchFamily="49" charset="-122"/>
                          <a:cs typeface="Times New Roman" panose="02020603050405020304" pitchFamily="18" charset="0"/>
                        </a:rPr>
                        <a:t>密度（</a:t>
                      </a:r>
                      <a:r>
                        <a:rPr lang="en-US" sz="1200" b="0" kern="0" dirty="0">
                          <a:effectLst/>
                          <a:latin typeface="Times New Roman" panose="02020603050405020304" pitchFamily="18" charset="0"/>
                          <a:ea typeface="黑体" panose="02010609060101010101" pitchFamily="49" charset="-122"/>
                          <a:cs typeface="Times New Roman" panose="02020603050405020304" pitchFamily="18" charset="0"/>
                        </a:rPr>
                        <a:t>25±2</a:t>
                      </a:r>
                      <a:r>
                        <a:rPr lang="zh-CN" sz="1200" b="0" kern="0" dirty="0">
                          <a:effectLst/>
                          <a:latin typeface="Times New Roman" panose="02020603050405020304" pitchFamily="18" charset="0"/>
                          <a:ea typeface="黑体" panose="02010609060101010101" pitchFamily="49" charset="-122"/>
                          <a:cs typeface="Times New Roman" panose="02020603050405020304" pitchFamily="18" charset="0"/>
                        </a:rPr>
                        <a:t>℃），</a:t>
                      </a:r>
                      <a:r>
                        <a:rPr lang="en-US" sz="1200" b="0" kern="0" dirty="0">
                          <a:effectLst/>
                          <a:latin typeface="Times New Roman" panose="02020603050405020304" pitchFamily="18" charset="0"/>
                          <a:ea typeface="黑体" panose="02010609060101010101" pitchFamily="49" charset="-122"/>
                          <a:cs typeface="Times New Roman" panose="02020603050405020304" pitchFamily="18" charset="0"/>
                        </a:rPr>
                        <a:t>g/cm</a:t>
                      </a:r>
                      <a:r>
                        <a:rPr lang="en-US" sz="1200" b="0" kern="0" baseline="30000" dirty="0">
                          <a:effectLst/>
                          <a:latin typeface="Times New Roman" panose="02020603050405020304" pitchFamily="18" charset="0"/>
                          <a:ea typeface="黑体" panose="02010609060101010101" pitchFamily="49" charset="-122"/>
                          <a:cs typeface="Times New Roman" panose="02020603050405020304" pitchFamily="18" charset="0"/>
                        </a:rPr>
                        <a:t>3</a:t>
                      </a:r>
                      <a:endParaRPr lang="zh-CN" sz="1200" b="0" kern="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en-US" altLang="zh-CN" sz="1200" kern="0" dirty="0">
                          <a:effectLst/>
                          <a:latin typeface="Times New Roman" panose="02020603050405020304" pitchFamily="18" charset="0"/>
                          <a:ea typeface="黑体" panose="02010609060101010101" pitchFamily="49" charset="-122"/>
                          <a:cs typeface="Times New Roman" panose="02020603050405020304" pitchFamily="18" charset="0"/>
                        </a:rPr>
                        <a:t>2.3</a:t>
                      </a:r>
                      <a:r>
                        <a:rPr lang="zh-CN" altLang="en-US" sz="1200" kern="0">
                          <a:solidFill>
                            <a:srgbClr val="000000"/>
                          </a:solidFill>
                          <a:latin typeface="Times New Roman" panose="02020603050405020304" pitchFamily="18" charset="0"/>
                          <a:ea typeface="黑体" panose="02010609060101010101" pitchFamily="49" charset="-122"/>
                          <a:cs typeface="仿宋_GB2312" panose="02010609030101010101" charset="-122"/>
                          <a:sym typeface="+mn-ea"/>
                        </a:rPr>
                        <a:t>～</a:t>
                      </a:r>
                      <a:r>
                        <a:rPr lang="en-US" altLang="zh-CN" sz="1200" kern="0" dirty="0">
                          <a:effectLst/>
                          <a:latin typeface="Times New Roman" panose="02020603050405020304" pitchFamily="18" charset="0"/>
                          <a:ea typeface="黑体" panose="02010609060101010101" pitchFamily="49" charset="-122"/>
                          <a:cs typeface="Times New Roman" panose="02020603050405020304" pitchFamily="18" charset="0"/>
                        </a:rPr>
                        <a:t>2.6</a:t>
                      </a:r>
                      <a:endParaRPr lang="zh-CN" sz="1200" kern="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r>
              <a:tr h="249988">
                <a:tc>
                  <a:txBody>
                    <a:bodyPr/>
                    <a:lstStyle/>
                    <a:p>
                      <a:pPr algn="ctr">
                        <a:spcAft>
                          <a:spcPts val="0"/>
                        </a:spcAft>
                        <a:tabLst>
                          <a:tab pos="2637155" algn="ctr"/>
                          <a:tab pos="5274310" algn="r"/>
                          <a:tab pos="266700" algn="l"/>
                        </a:tabLst>
                      </a:pPr>
                      <a:r>
                        <a:rPr lang="en-US" altLang="zh-CN" sz="1200" b="0" kern="0" dirty="0">
                          <a:effectLst/>
                          <a:latin typeface="Times New Roman" panose="02020603050405020304" pitchFamily="18" charset="0"/>
                          <a:ea typeface="黑体" panose="02010609060101010101" pitchFamily="49" charset="-122"/>
                          <a:cs typeface="Times New Roman" panose="02020603050405020304" pitchFamily="18" charset="0"/>
                        </a:rPr>
                        <a:t>pH</a:t>
                      </a:r>
                      <a:r>
                        <a:rPr lang="zh-CN" altLang="en-US" sz="1200" b="0" kern="0" dirty="0">
                          <a:effectLst/>
                          <a:latin typeface="Times New Roman" panose="02020603050405020304" pitchFamily="18" charset="0"/>
                          <a:ea typeface="黑体" panose="02010609060101010101" pitchFamily="49" charset="-122"/>
                          <a:cs typeface="Times New Roman" panose="02020603050405020304" pitchFamily="18" charset="0"/>
                        </a:rPr>
                        <a:t> </a:t>
                      </a:r>
                      <a:r>
                        <a:rPr lang="en-US" altLang="zh-CN" sz="1200" b="0" kern="0" dirty="0">
                          <a:effectLst/>
                          <a:latin typeface="Times New Roman" panose="02020603050405020304" pitchFamily="18" charset="0"/>
                          <a:ea typeface="黑体" panose="02010609060101010101" pitchFamily="49" charset="-122"/>
                          <a:cs typeface="Times New Roman" panose="02020603050405020304" pitchFamily="18" charset="0"/>
                        </a:rPr>
                        <a:t>(1%</a:t>
                      </a:r>
                      <a:r>
                        <a:rPr lang="zh-CN" altLang="en-US" sz="1200" b="0" kern="0" dirty="0">
                          <a:effectLst/>
                          <a:latin typeface="Times New Roman" panose="02020603050405020304" pitchFamily="18" charset="0"/>
                          <a:ea typeface="黑体" panose="02010609060101010101" pitchFamily="49" charset="-122"/>
                          <a:cs typeface="Times New Roman" panose="02020603050405020304" pitchFamily="18" charset="0"/>
                        </a:rPr>
                        <a:t>水溶液）</a:t>
                      </a:r>
                      <a:endParaRPr lang="zh-CN" sz="1050" b="0" kern="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en-US" altLang="zh-CN" sz="1200" kern="0" dirty="0">
                          <a:effectLst/>
                          <a:latin typeface="Times New Roman" panose="02020603050405020304" pitchFamily="18" charset="0"/>
                          <a:ea typeface="黑体" panose="02010609060101010101" pitchFamily="49" charset="-122"/>
                          <a:cs typeface="Times New Roman" panose="02020603050405020304" pitchFamily="18" charset="0"/>
                        </a:rPr>
                        <a:t>1.5</a:t>
                      </a:r>
                      <a:r>
                        <a:rPr lang="zh-CN" altLang="en-US" sz="1200" kern="0">
                          <a:solidFill>
                            <a:srgbClr val="000000"/>
                          </a:solidFill>
                          <a:latin typeface="Times New Roman" panose="02020603050405020304" pitchFamily="18" charset="0"/>
                          <a:ea typeface="黑体" panose="02010609060101010101" pitchFamily="49" charset="-122"/>
                          <a:cs typeface="仿宋_GB2312" panose="02010609030101010101" charset="-122"/>
                          <a:sym typeface="+mn-ea"/>
                        </a:rPr>
                        <a:t>～</a:t>
                      </a:r>
                      <a:r>
                        <a:rPr lang="en-US" altLang="zh-CN" sz="1200" kern="0" dirty="0">
                          <a:effectLst/>
                          <a:latin typeface="Times New Roman" panose="02020603050405020304" pitchFamily="18" charset="0"/>
                          <a:ea typeface="黑体" panose="02010609060101010101" pitchFamily="49" charset="-122"/>
                          <a:cs typeface="Times New Roman" panose="02020603050405020304" pitchFamily="18" charset="0"/>
                        </a:rPr>
                        <a:t>3.0</a:t>
                      </a:r>
                      <a:endParaRPr lang="zh-CN" sz="1200" kern="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r>
              <a:tr h="254000">
                <a:tc>
                  <a:txBody>
                    <a:bodyPr/>
                    <a:lstStyle/>
                    <a:p>
                      <a:pPr marL="0" algn="ctr" defTabSz="755650" rtl="0" eaLnBrk="1" latinLnBrk="0" hangingPunct="1">
                        <a:lnSpc>
                          <a:spcPts val="2000"/>
                        </a:lnSpc>
                        <a:spcAft>
                          <a:spcPts val="0"/>
                        </a:spcAft>
                      </a:pPr>
                      <a:r>
                        <a:rPr lang="zh-CN" altLang="en-US" sz="1200" b="0" kern="0" dirty="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絮凝时间，</a:t>
                      </a:r>
                      <a:r>
                        <a:rPr lang="en-US" altLang="zh-CN" sz="1200" b="0" kern="0" dirty="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s</a:t>
                      </a:r>
                      <a:endParaRPr lang="en-US" altLang="zh-CN" sz="1200" b="0" kern="0" dirty="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marL="0" algn="ctr" defTabSz="755650" rtl="0" eaLnBrk="1" latinLnBrk="0" hangingPunct="1">
                        <a:lnSpc>
                          <a:spcPts val="2000"/>
                        </a:lnSpc>
                        <a:spcAft>
                          <a:spcPts val="0"/>
                        </a:spcAft>
                      </a:pPr>
                      <a:r>
                        <a:rPr lang="zh-CN" altLang="en-US" sz="1200" b="0" kern="0" dirty="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altLang="zh-CN" sz="1200" b="0" kern="0" dirty="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30</a:t>
                      </a:r>
                      <a:endParaRPr lang="en-US" sz="1200" b="0" kern="0" dirty="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r>
            </a:tbl>
          </a:graphicData>
        </a:graphic>
      </p:graphicFrame>
    </p:spTree>
  </p:cSld>
  <p:clrMapOvr>
    <a:masterClrMapping/>
  </p:clrMapOvr>
</p:sld>
</file>

<file path=ppt/tags/tag1.xml><?xml version="1.0" encoding="utf-8"?>
<p:tagLst xmlns:p="http://schemas.openxmlformats.org/presentationml/2006/main">
  <p:tag name="KSO_WM_UNIT_TABLE_BEAUTIFY" val="smartTable{97da7d56-d3ca-4cf9-aa49-c0bbd2a5e21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765</Words>
  <Application>WPS 演示</Application>
  <PresentationFormat>自定义</PresentationFormat>
  <Paragraphs>58</Paragraphs>
  <Slides>1</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vt:i4>
      </vt:variant>
    </vt:vector>
  </HeadingPairs>
  <TitlesOfParts>
    <vt:vector size="13" baseType="lpstr">
      <vt:lpstr>Arial</vt:lpstr>
      <vt:lpstr>宋体</vt:lpstr>
      <vt:lpstr>Wingdings</vt:lpstr>
      <vt:lpstr>黑体</vt:lpstr>
      <vt:lpstr>Impact</vt:lpstr>
      <vt:lpstr>Times New Roman</vt:lpstr>
      <vt:lpstr>微软雅黑</vt:lpstr>
      <vt:lpstr>Arial Unicode MS</vt:lpstr>
      <vt:lpstr>Calibri Light</vt:lpstr>
      <vt:lpstr>Calibri</vt:lpstr>
      <vt:lpstr>仿宋_GB2312</vt: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莫天明/油化研究院/油田化学事业部/中海油服</dc:creator>
  <cp:lastModifiedBy>zhangxm68</cp:lastModifiedBy>
  <cp:revision>332</cp:revision>
  <dcterms:created xsi:type="dcterms:W3CDTF">2017-02-16T09:46:00Z</dcterms:created>
  <dcterms:modified xsi:type="dcterms:W3CDTF">2022-03-07T03:22:22Z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2052-11.8.2.10393</vt:lpwstr>
  </property>
</Properties>
</file>