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1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3132" y="66"/>
      </p:cViewPr>
      <p:guideLst>
        <p:guide orient="horz" pos="3386"/>
        <p:guide pos="23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5"/>
            </a:lvl1pPr>
            <a:lvl2pPr marL="377825" indent="0" algn="ctr">
              <a:buNone/>
              <a:defRPr sz="1655"/>
            </a:lvl2pPr>
            <a:lvl3pPr marL="755650" indent="0" algn="ctr">
              <a:buNone/>
              <a:defRPr sz="1490"/>
            </a:lvl3pPr>
            <a:lvl4pPr marL="1134110" indent="0" algn="ctr">
              <a:buNone/>
              <a:defRPr sz="1325"/>
            </a:lvl4pPr>
            <a:lvl5pPr marL="1511935" indent="0" algn="ctr">
              <a:buNone/>
              <a:defRPr sz="1325"/>
            </a:lvl5pPr>
            <a:lvl6pPr marL="1889760" indent="0" algn="ctr">
              <a:buNone/>
              <a:defRPr sz="1325"/>
            </a:lvl6pPr>
            <a:lvl7pPr marL="2267585" indent="0" algn="ctr">
              <a:buNone/>
              <a:defRPr sz="1325"/>
            </a:lvl7pPr>
            <a:lvl8pPr marL="2646045" indent="0" algn="ctr">
              <a:buNone/>
              <a:defRPr sz="1325"/>
            </a:lvl8pPr>
            <a:lvl9pPr marL="3023870" indent="0" algn="ctr">
              <a:buNone/>
              <a:defRPr sz="132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782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755650" indent="0">
              <a:buNone/>
              <a:defRPr sz="1490">
                <a:solidFill>
                  <a:schemeClr val="tx1">
                    <a:tint val="75000"/>
                  </a:schemeClr>
                </a:solidFill>
              </a:defRPr>
            </a:lvl3pPr>
            <a:lvl4pPr marL="11341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4pPr>
            <a:lvl5pPr marL="151193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5pPr>
            <a:lvl6pPr marL="188976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6pPr>
            <a:lvl7pPr marL="226758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7pPr>
            <a:lvl8pPr marL="2646045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8pPr>
            <a:lvl9pPr marL="302387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7825" indent="0">
              <a:buNone/>
              <a:defRPr sz="1655" b="1"/>
            </a:lvl2pPr>
            <a:lvl3pPr marL="755650" indent="0">
              <a:buNone/>
              <a:defRPr sz="1490" b="1"/>
            </a:lvl3pPr>
            <a:lvl4pPr marL="1134110" indent="0">
              <a:buNone/>
              <a:defRPr sz="1325" b="1"/>
            </a:lvl4pPr>
            <a:lvl5pPr marL="1511935" indent="0">
              <a:buNone/>
              <a:defRPr sz="1325" b="1"/>
            </a:lvl5pPr>
            <a:lvl6pPr marL="1889760" indent="0">
              <a:buNone/>
              <a:defRPr sz="1325" b="1"/>
            </a:lvl6pPr>
            <a:lvl7pPr marL="2267585" indent="0">
              <a:buNone/>
              <a:defRPr sz="1325" b="1"/>
            </a:lvl7pPr>
            <a:lvl8pPr marL="2646045" indent="0">
              <a:buNone/>
              <a:defRPr sz="1325" b="1"/>
            </a:lvl8pPr>
            <a:lvl9pPr marL="3023870" indent="0">
              <a:buNone/>
              <a:defRPr sz="132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5"/>
            </a:lvl3pPr>
            <a:lvl4pPr>
              <a:defRPr sz="1655"/>
            </a:lvl4pPr>
            <a:lvl5pPr>
              <a:defRPr sz="1655"/>
            </a:lvl5pPr>
            <a:lvl6pPr>
              <a:defRPr sz="1655"/>
            </a:lvl6pPr>
            <a:lvl7pPr>
              <a:defRPr sz="1655"/>
            </a:lvl7pPr>
            <a:lvl8pPr>
              <a:defRPr sz="1655"/>
            </a:lvl8pPr>
            <a:lvl9pPr>
              <a:defRPr sz="16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825" indent="0">
              <a:buNone/>
              <a:defRPr sz="2315"/>
            </a:lvl2pPr>
            <a:lvl3pPr marL="755650" indent="0">
              <a:buNone/>
              <a:defRPr sz="1985"/>
            </a:lvl3pPr>
            <a:lvl4pPr marL="1134110" indent="0">
              <a:buNone/>
              <a:defRPr sz="1655"/>
            </a:lvl4pPr>
            <a:lvl5pPr marL="1511935" indent="0">
              <a:buNone/>
              <a:defRPr sz="1655"/>
            </a:lvl5pPr>
            <a:lvl6pPr marL="1889760" indent="0">
              <a:buNone/>
              <a:defRPr sz="1655"/>
            </a:lvl6pPr>
            <a:lvl7pPr marL="2267585" indent="0">
              <a:buNone/>
              <a:defRPr sz="1655"/>
            </a:lvl7pPr>
            <a:lvl8pPr marL="2646045" indent="0">
              <a:buNone/>
              <a:defRPr sz="1655"/>
            </a:lvl8pPr>
            <a:lvl9pPr marL="3023870" indent="0">
              <a:buNone/>
              <a:defRPr sz="1655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5"/>
            </a:lvl1pPr>
            <a:lvl2pPr marL="377825" indent="0">
              <a:buNone/>
              <a:defRPr sz="1155"/>
            </a:lvl2pPr>
            <a:lvl3pPr marL="755650" indent="0">
              <a:buNone/>
              <a:defRPr sz="990"/>
            </a:lvl3pPr>
            <a:lvl4pPr marL="1134110" indent="0">
              <a:buNone/>
              <a:defRPr sz="825"/>
            </a:lvl4pPr>
            <a:lvl5pPr marL="1511935" indent="0">
              <a:buNone/>
              <a:defRPr sz="825"/>
            </a:lvl5pPr>
            <a:lvl6pPr marL="1889760" indent="0">
              <a:buNone/>
              <a:defRPr sz="825"/>
            </a:lvl6pPr>
            <a:lvl7pPr marL="2267585" indent="0">
              <a:buNone/>
              <a:defRPr sz="825"/>
            </a:lvl7pPr>
            <a:lvl8pPr marL="2646045" indent="0">
              <a:buNone/>
              <a:defRPr sz="825"/>
            </a:lvl8pPr>
            <a:lvl9pPr marL="3023870" indent="0">
              <a:buNone/>
              <a:defRPr sz="8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6670-033A-4A87-990A-461AC29E8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502FA-91C7-46FF-B99F-04699F57DC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55650" rtl="0" eaLnBrk="1" latinLnBrk="0" hangingPunct="1">
        <a:lnSpc>
          <a:spcPct val="90000"/>
        </a:lnSpc>
        <a:spcBef>
          <a:spcPct val="0"/>
        </a:spcBef>
        <a:buNone/>
        <a:defRPr sz="36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230" indent="-189230" algn="l" defTabSz="75565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5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655" kern="1200">
          <a:solidFill>
            <a:schemeClr val="tx1"/>
          </a:solidFill>
          <a:latin typeface="+mn-lt"/>
          <a:ea typeface="+mn-ea"/>
          <a:cs typeface="+mn-cs"/>
        </a:defRPr>
      </a:lvl3pPr>
      <a:lvl4pPr marL="132270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7011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207899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45681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834640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212465" indent="-189230" algn="l" defTabSz="755650" rtl="0" eaLnBrk="1" latinLnBrk="0" hangingPunct="1">
        <a:lnSpc>
          <a:spcPct val="90000"/>
        </a:lnSpc>
        <a:spcBef>
          <a:spcPts val="415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7782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3pPr>
      <a:lvl4pPr marL="113411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4pPr>
      <a:lvl5pPr marL="151193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5pPr>
      <a:lvl6pPr marL="188976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6pPr>
      <a:lvl7pPr marL="226758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7pPr>
      <a:lvl8pPr marL="2646045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8pPr>
      <a:lvl9pPr marL="3023870" algn="l" defTabSz="755650" rtl="0" eaLnBrk="1" latinLnBrk="0" hangingPunct="1">
        <a:defRPr sz="14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10404000"/>
            <a:ext cx="7559674" cy="287813"/>
          </a:xfrm>
          <a:prstGeom prst="rect">
            <a:avLst/>
          </a:prstGeom>
          <a:solidFill>
            <a:srgbClr val="007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8949" y="2306320"/>
            <a:ext cx="634936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None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PE-PCC</a:t>
            </a: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是通过高电荷无机聚合环链和无机盐类的复配而成的混合物，</a:t>
            </a: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易溶于水低腐蚀。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476695" y="9436017"/>
            <a:ext cx="2721510" cy="84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en-US" altLang="zh-CN" sz="1100" dirty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www.cosl.com.cn</a:t>
            </a:r>
            <a:endParaRPr lang="en-US" altLang="zh-CN" sz="1100" dirty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zh-CN" altLang="en-US" sz="1100" dirty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中海</a:t>
            </a: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油田服务股份有限公司</a:t>
            </a:r>
            <a:endParaRPr lang="en-US" altLang="zh-CN" sz="1100" dirty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  <a:spcAft>
                <a:spcPts val="300"/>
              </a:spcAft>
            </a:pP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河北省廊坊市三河燕郊行宫西大街</a:t>
            </a: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81</a:t>
            </a:r>
            <a:r>
              <a:rPr lang="zh-CN" altLang="en-US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sungang@c</a:t>
            </a:r>
            <a:r>
              <a:rPr lang="en-US" altLang="zh-CN" sz="1100" dirty="0" smtClean="0">
                <a:solidFill>
                  <a:srgbClr val="3D3D3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osl.com.cn</a:t>
            </a:r>
            <a:endParaRPr lang="en-US" altLang="zh-CN" sz="1100" dirty="0" smtClean="0">
              <a:solidFill>
                <a:srgbClr val="656565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ts val="1000"/>
              </a:lnSpc>
            </a:pPr>
            <a:r>
              <a:rPr lang="en-US" altLang="zh-CN" sz="1100" dirty="0" smtClean="0">
                <a:solidFill>
                  <a:srgbClr val="65656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+86-10-8452 2465</a:t>
            </a:r>
            <a:endParaRPr lang="zh-CN" altLang="en-US" sz="1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33214" y="9524166"/>
            <a:ext cx="3910387" cy="75251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本信息仅供参考，</a:t>
            </a:r>
            <a:r>
              <a:rPr lang="en-US" altLang="zh-CN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COSL</a:t>
            </a: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对该部分的信息不做任何担保和保证。所有涉及到的产品和质量保障应遵守销售条款。本文件中</a:t>
            </a:r>
            <a:r>
              <a:rPr lang="zh-CN" altLang="en-US" sz="11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的内容</a:t>
            </a:r>
            <a:r>
              <a:rPr lang="zh-CN" altLang="en-US" sz="1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不具法律效应，也不是有效的法律建议。</a:t>
            </a:r>
            <a:endParaRPr lang="zh-CN" altLang="en-US" sz="11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页脚占位符 31"/>
          <p:cNvSpPr>
            <a:spLocks noGrp="1"/>
          </p:cNvSpPr>
          <p:nvPr>
            <p:ph type="ftr" sz="quarter" idx="11"/>
          </p:nvPr>
        </p:nvSpPr>
        <p:spPr>
          <a:xfrm>
            <a:off x="2504143" y="10252629"/>
            <a:ext cx="2551390" cy="569240"/>
          </a:xfrm>
        </p:spPr>
        <p:txBody>
          <a:bodyPr/>
          <a:lstStyle/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 1 of 1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-825" y="10368000"/>
            <a:ext cx="7560000" cy="0"/>
          </a:xfrm>
          <a:prstGeom prst="line">
            <a:avLst/>
          </a:prstGeom>
          <a:ln w="12700">
            <a:solidFill>
              <a:srgbClr val="DD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-825" y="10332000"/>
            <a:ext cx="7560000" cy="0"/>
          </a:xfrm>
          <a:prstGeom prst="line">
            <a:avLst/>
          </a:prstGeom>
          <a:ln w="12700">
            <a:solidFill>
              <a:srgbClr val="0075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172" y="10320966"/>
            <a:ext cx="7560000" cy="0"/>
          </a:xfrm>
          <a:prstGeom prst="line">
            <a:avLst/>
          </a:prstGeom>
          <a:ln w="12700">
            <a:solidFill>
              <a:srgbClr val="0075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88949" y="4355477"/>
            <a:ext cx="1257839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应用范围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88949" y="3118485"/>
            <a:ext cx="584517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絮凝体形成快、沉降速度快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腐蚀性小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处理水中盐分增加少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对温度的适应性强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8949" y="5497004"/>
            <a:ext cx="161925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包装储运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88949" y="5754215"/>
            <a:ext cx="671096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包装要求：塑料桶或按用户要求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包装规格：25 L/桶或按用户要求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贮存条件：贮存在干燥通风处，远离热源、火源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保 质 期：24个月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88949" y="2821370"/>
            <a:ext cx="1457864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主要特性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88949" y="4624705"/>
            <a:ext cx="416179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适用于钻开液体系及水基钻井液</a:t>
            </a: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/钻屑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pPr marL="285750" lvl="0" indent="-28575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推荐加量：60～100 kg/m</a:t>
            </a:r>
            <a:r>
              <a:rPr lang="zh-CN" altLang="en-US" sz="1200" baseline="30000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3</a:t>
            </a:r>
            <a:endParaRPr lang="zh-CN" altLang="en-US" sz="1200" baseline="30000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8949" y="2013048"/>
            <a:ext cx="6445250" cy="338554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产品描述</a:t>
            </a:r>
            <a:endParaRPr lang="zh-CN" altLang="en-US" sz="1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8949" y="7129589"/>
            <a:ext cx="1619250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6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理化性能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217135" y="930883"/>
            <a:ext cx="1843200" cy="720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39750" y="786883"/>
            <a:ext cx="1438275" cy="1008000"/>
          </a:xfrm>
          <a:prstGeom prst="rect">
            <a:avLst/>
          </a:prstGeom>
          <a:solidFill>
            <a:srgbClr val="DD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81200" y="786883"/>
            <a:ext cx="3096000" cy="1008000"/>
          </a:xfrm>
          <a:prstGeom prst="rect">
            <a:avLst/>
          </a:prstGeom>
          <a:solidFill>
            <a:srgbClr val="007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4350" y="1106805"/>
            <a:ext cx="1454150" cy="36830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PE-PCC</a:t>
            </a:r>
            <a:endParaRPr lang="en-US" altLang="zh-CN" dirty="0" smtClean="0">
              <a:solidFill>
                <a:schemeClr val="bg1"/>
              </a:solidFill>
              <a:latin typeface="Impact" panose="020B080603090205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22145" y="1106733"/>
            <a:ext cx="3095999" cy="368300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絮凝剂</a:t>
            </a:r>
            <a:endParaRPr lang="zh-CN" altLang="en-US" dirty="0" smtClean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539750" y="7480300"/>
          <a:ext cx="6536690" cy="1952625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3268345"/>
                <a:gridCol w="3268345"/>
              </a:tblGrid>
              <a:tr h="444500"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</a:t>
                      </a:r>
                      <a:r>
                        <a:rPr lang="en-US" sz="12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12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目</a:t>
                      </a:r>
                      <a:endParaRPr lang="zh-CN" sz="12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指</a:t>
                      </a:r>
                      <a:r>
                        <a:rPr lang="en-US" sz="12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1200" kern="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</a:t>
                      </a:r>
                      <a:endParaRPr lang="zh-CN" sz="120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301625"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外观</a:t>
                      </a:r>
                      <a:endParaRPr lang="zh-CN" altLang="en-US" sz="12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zh-CN" sz="1200" kern="1200" dirty="0" smtClean="0">
                          <a:solidFill>
                            <a:schemeClr val="tx1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无色或浅黄色均质液体</a:t>
                      </a:r>
                      <a:endParaRPr lang="zh-CN" altLang="zh-CN" sz="1200" b="0" kern="1200" dirty="0" smtClean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61096" marR="0" marT="0" marB="0" anchor="ctr" anchorCtr="0"/>
                </a:tc>
              </a:tr>
              <a:tr h="301625"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密度，</a:t>
                      </a: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g/cm</a:t>
                      </a:r>
                      <a:r>
                        <a:rPr lang="en-US" altLang="zh-CN" sz="1200" b="0" kern="1200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zh-CN" sz="1200" b="0" kern="1200" baseline="30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1.15</a:t>
                      </a: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panose="02010609030101010101" charset="-122"/>
                          <a:sym typeface="+mn-ea"/>
                        </a:rPr>
                        <a:t>～</a:t>
                      </a: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1.25</a:t>
                      </a:r>
                      <a:endParaRPr lang="en-US" altLang="zh-CN" sz="12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 anchorCtr="0"/>
                </a:tc>
              </a:tr>
              <a:tr h="301625">
                <a:tc>
                  <a:txBody>
                    <a:bodyPr/>
                    <a:p>
                      <a:pPr marL="0" marR="0" indent="0" algn="ctr" defTabSz="7556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不溶物，</a:t>
                      </a: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%</a:t>
                      </a:r>
                      <a:endParaRPr lang="en-US" altLang="zh-CN" sz="12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en-US" altLang="zh-CN" sz="12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 anchorCtr="0"/>
                </a:tc>
              </a:tr>
              <a:tr h="301625"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altLang="en-US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值（</a:t>
                      </a: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1%</a:t>
                      </a:r>
                      <a:r>
                        <a:rPr lang="zh-CN" altLang="en-US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水溶液）</a:t>
                      </a:r>
                      <a:endParaRPr lang="zh-CN" altLang="en-US" sz="1200" b="0" kern="1200" baseline="30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en-US" sz="1200">
                          <a:solidFill>
                            <a:srgbClr val="0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仿宋_GB2312" panose="02010609030101010101" charset="-122"/>
                          <a:sym typeface="+mn-ea"/>
                        </a:rPr>
                        <a:t>～</a:t>
                      </a: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zh-CN" sz="12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 anchorCtr="0"/>
                </a:tc>
              </a:tr>
              <a:tr h="301625"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絮凝时间，</a:t>
                      </a:r>
                      <a:r>
                        <a:rPr lang="en-US" altLang="zh-CN" sz="1200" b="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s</a:t>
                      </a:r>
                      <a:endParaRPr lang="en-US" altLang="zh-CN" sz="12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1096" marR="0" marT="0" marB="0" anchor="ctr" anchorCtr="0"/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120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≤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30</a:t>
                      </a:r>
                      <a:endParaRPr lang="en-US" sz="1200" b="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1096" marR="0" marT="0" marB="0" anchor="ctr" anchorCtr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97da7d56-d3ca-4cf9-aa49-c0bbd2a5e211}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437</Words>
  <Application>WPS 演示</Application>
  <PresentationFormat>自定义</PresentationFormat>
  <Paragraphs>62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黑体</vt:lpstr>
      <vt:lpstr>Times New Roman</vt:lpstr>
      <vt:lpstr>Impact</vt:lpstr>
      <vt:lpstr>仿宋_GB2312</vt:lpstr>
      <vt:lpstr>微软雅黑</vt:lpstr>
      <vt:lpstr>Arial Unicode MS</vt:lpstr>
      <vt:lpstr>Calibri Light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zhangxm68</cp:lastModifiedBy>
  <cp:revision>177</cp:revision>
  <dcterms:created xsi:type="dcterms:W3CDTF">2017-02-16T09:46:00Z</dcterms:created>
  <dcterms:modified xsi:type="dcterms:W3CDTF">2022-03-08T02:31:26Z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2052-11.8.2.10393</vt:lpwstr>
  </property>
</Properties>
</file>