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91" r:id="rId4"/>
    <p:sldId id="292" r:id="rId6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1"/>
            <p14:sldId id="2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72" y="3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5"/>
            </a:lvl1pPr>
            <a:lvl2pPr marL="377825" indent="0" algn="ctr">
              <a:buNone/>
              <a:defRPr sz="1655"/>
            </a:lvl2pPr>
            <a:lvl3pPr marL="755650" indent="0" algn="ctr">
              <a:buNone/>
              <a:defRPr sz="1490"/>
            </a:lvl3pPr>
            <a:lvl4pPr marL="1134110" indent="0" algn="ctr">
              <a:buNone/>
              <a:defRPr sz="1325"/>
            </a:lvl4pPr>
            <a:lvl5pPr marL="1511935" indent="0" algn="ctr">
              <a:buNone/>
              <a:defRPr sz="1325"/>
            </a:lvl5pPr>
            <a:lvl6pPr marL="1889760" indent="0" algn="ctr">
              <a:buNone/>
              <a:defRPr sz="1325"/>
            </a:lvl6pPr>
            <a:lvl7pPr marL="2267585" indent="0" algn="ctr">
              <a:buNone/>
              <a:defRPr sz="1325"/>
            </a:lvl7pPr>
            <a:lvl8pPr marL="2646045" indent="0" algn="ctr">
              <a:buNone/>
              <a:defRPr sz="1325"/>
            </a:lvl8pPr>
            <a:lvl9pPr marL="3023870" indent="0" algn="ctr">
              <a:buNone/>
              <a:defRPr sz="1325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782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2pPr>
            <a:lvl3pPr marL="755650" indent="0">
              <a:buNone/>
              <a:defRPr sz="1490">
                <a:solidFill>
                  <a:schemeClr val="tx1">
                    <a:tint val="75000"/>
                  </a:schemeClr>
                </a:solidFill>
              </a:defRPr>
            </a:lvl3pPr>
            <a:lvl4pPr marL="113411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4pPr>
            <a:lvl5pPr marL="151193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5pPr>
            <a:lvl6pPr marL="188976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6pPr>
            <a:lvl7pPr marL="226758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7pPr>
            <a:lvl8pPr marL="264604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8pPr>
            <a:lvl9pPr marL="302387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7825" indent="0">
              <a:buNone/>
              <a:defRPr sz="1655" b="1"/>
            </a:lvl2pPr>
            <a:lvl3pPr marL="755650" indent="0">
              <a:buNone/>
              <a:defRPr sz="1490" b="1"/>
            </a:lvl3pPr>
            <a:lvl4pPr marL="1134110" indent="0">
              <a:buNone/>
              <a:defRPr sz="1325" b="1"/>
            </a:lvl4pPr>
            <a:lvl5pPr marL="1511935" indent="0">
              <a:buNone/>
              <a:defRPr sz="1325" b="1"/>
            </a:lvl5pPr>
            <a:lvl6pPr marL="1889760" indent="0">
              <a:buNone/>
              <a:defRPr sz="1325" b="1"/>
            </a:lvl6pPr>
            <a:lvl7pPr marL="2267585" indent="0">
              <a:buNone/>
              <a:defRPr sz="1325" b="1"/>
            </a:lvl7pPr>
            <a:lvl8pPr marL="2646045" indent="0">
              <a:buNone/>
              <a:defRPr sz="1325" b="1"/>
            </a:lvl8pPr>
            <a:lvl9pPr marL="3023870" indent="0">
              <a:buNone/>
              <a:defRPr sz="132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7825" indent="0">
              <a:buNone/>
              <a:defRPr sz="1655" b="1"/>
            </a:lvl2pPr>
            <a:lvl3pPr marL="755650" indent="0">
              <a:buNone/>
              <a:defRPr sz="1490" b="1"/>
            </a:lvl3pPr>
            <a:lvl4pPr marL="1134110" indent="0">
              <a:buNone/>
              <a:defRPr sz="1325" b="1"/>
            </a:lvl4pPr>
            <a:lvl5pPr marL="1511935" indent="0">
              <a:buNone/>
              <a:defRPr sz="1325" b="1"/>
            </a:lvl5pPr>
            <a:lvl6pPr marL="1889760" indent="0">
              <a:buNone/>
              <a:defRPr sz="1325" b="1"/>
            </a:lvl6pPr>
            <a:lvl7pPr marL="2267585" indent="0">
              <a:buNone/>
              <a:defRPr sz="1325" b="1"/>
            </a:lvl7pPr>
            <a:lvl8pPr marL="2646045" indent="0">
              <a:buNone/>
              <a:defRPr sz="1325" b="1"/>
            </a:lvl8pPr>
            <a:lvl9pPr marL="3023870" indent="0">
              <a:buNone/>
              <a:defRPr sz="132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5"/>
            </a:lvl3pPr>
            <a:lvl4pPr>
              <a:defRPr sz="1655"/>
            </a:lvl4pPr>
            <a:lvl5pPr>
              <a:defRPr sz="1655"/>
            </a:lvl5pPr>
            <a:lvl6pPr>
              <a:defRPr sz="1655"/>
            </a:lvl6pPr>
            <a:lvl7pPr>
              <a:defRPr sz="1655"/>
            </a:lvl7pPr>
            <a:lvl8pPr>
              <a:defRPr sz="1655"/>
            </a:lvl8pPr>
            <a:lvl9pPr>
              <a:defRPr sz="165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5"/>
            </a:lvl1pPr>
            <a:lvl2pPr marL="377825" indent="0">
              <a:buNone/>
              <a:defRPr sz="1155"/>
            </a:lvl2pPr>
            <a:lvl3pPr marL="755650" indent="0">
              <a:buNone/>
              <a:defRPr sz="990"/>
            </a:lvl3pPr>
            <a:lvl4pPr marL="1134110" indent="0">
              <a:buNone/>
              <a:defRPr sz="825"/>
            </a:lvl4pPr>
            <a:lvl5pPr marL="1511935" indent="0">
              <a:buNone/>
              <a:defRPr sz="825"/>
            </a:lvl5pPr>
            <a:lvl6pPr marL="1889760" indent="0">
              <a:buNone/>
              <a:defRPr sz="825"/>
            </a:lvl6pPr>
            <a:lvl7pPr marL="2267585" indent="0">
              <a:buNone/>
              <a:defRPr sz="825"/>
            </a:lvl7pPr>
            <a:lvl8pPr marL="2646045" indent="0">
              <a:buNone/>
              <a:defRPr sz="825"/>
            </a:lvl8pPr>
            <a:lvl9pPr marL="3023870" indent="0">
              <a:buNone/>
              <a:defRPr sz="8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825" indent="0">
              <a:buNone/>
              <a:defRPr sz="2315"/>
            </a:lvl2pPr>
            <a:lvl3pPr marL="755650" indent="0">
              <a:buNone/>
              <a:defRPr sz="1985"/>
            </a:lvl3pPr>
            <a:lvl4pPr marL="1134110" indent="0">
              <a:buNone/>
              <a:defRPr sz="1655"/>
            </a:lvl4pPr>
            <a:lvl5pPr marL="1511935" indent="0">
              <a:buNone/>
              <a:defRPr sz="1655"/>
            </a:lvl5pPr>
            <a:lvl6pPr marL="1889760" indent="0">
              <a:buNone/>
              <a:defRPr sz="1655"/>
            </a:lvl6pPr>
            <a:lvl7pPr marL="2267585" indent="0">
              <a:buNone/>
              <a:defRPr sz="1655"/>
            </a:lvl7pPr>
            <a:lvl8pPr marL="2646045" indent="0">
              <a:buNone/>
              <a:defRPr sz="1655"/>
            </a:lvl8pPr>
            <a:lvl9pPr marL="3023870" indent="0">
              <a:buNone/>
              <a:defRPr sz="1655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5"/>
            </a:lvl1pPr>
            <a:lvl2pPr marL="377825" indent="0">
              <a:buNone/>
              <a:defRPr sz="1155"/>
            </a:lvl2pPr>
            <a:lvl3pPr marL="755650" indent="0">
              <a:buNone/>
              <a:defRPr sz="990"/>
            </a:lvl3pPr>
            <a:lvl4pPr marL="1134110" indent="0">
              <a:buNone/>
              <a:defRPr sz="825"/>
            </a:lvl4pPr>
            <a:lvl5pPr marL="1511935" indent="0">
              <a:buNone/>
              <a:defRPr sz="825"/>
            </a:lvl5pPr>
            <a:lvl6pPr marL="1889760" indent="0">
              <a:buNone/>
              <a:defRPr sz="825"/>
            </a:lvl6pPr>
            <a:lvl7pPr marL="2267585" indent="0">
              <a:buNone/>
              <a:defRPr sz="825"/>
            </a:lvl7pPr>
            <a:lvl8pPr marL="2646045" indent="0">
              <a:buNone/>
              <a:defRPr sz="825"/>
            </a:lvl8pPr>
            <a:lvl9pPr marL="3023870" indent="0">
              <a:buNone/>
              <a:defRPr sz="8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5650" rtl="0" eaLnBrk="1" latinLnBrk="0" hangingPunct="1">
        <a:lnSpc>
          <a:spcPct val="90000"/>
        </a:lnSpc>
        <a:spcBef>
          <a:spcPct val="0"/>
        </a:spcBef>
        <a:buNone/>
        <a:defRPr sz="363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230" indent="-189230" algn="l" defTabSz="755650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705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4880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655" kern="1200">
          <a:solidFill>
            <a:schemeClr val="tx1"/>
          </a:solidFill>
          <a:latin typeface="+mn-lt"/>
          <a:ea typeface="+mn-ea"/>
          <a:cs typeface="+mn-cs"/>
        </a:defRPr>
      </a:lvl3pPr>
      <a:lvl4pPr marL="132270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70116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2078990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45681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834640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21246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1pPr>
      <a:lvl2pPr marL="37782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2pPr>
      <a:lvl3pPr marL="75565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3pPr>
      <a:lvl4pPr marL="113411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51193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188976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26758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64604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02387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6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21590" y="5641402"/>
            <a:ext cx="7516812" cy="3900471"/>
            <a:chOff x="0" y="6450176"/>
            <a:chExt cx="7559675" cy="424286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450176"/>
              <a:ext cx="7559675" cy="4242868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0" y="6909395"/>
              <a:ext cx="7559675" cy="3782418"/>
            </a:xfrm>
            <a:prstGeom prst="rect">
              <a:avLst/>
            </a:prstGeom>
            <a:solidFill>
              <a:schemeClr val="bg1"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" y="10404000"/>
            <a:ext cx="7559674" cy="287813"/>
          </a:xfrm>
          <a:prstGeom prst="rect">
            <a:avLst/>
          </a:prstGeom>
          <a:solidFill>
            <a:srgbClr val="0075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7135" y="910710"/>
            <a:ext cx="1843200" cy="720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14350" y="765885"/>
            <a:ext cx="1438275" cy="1008000"/>
          </a:xfrm>
          <a:prstGeom prst="rect">
            <a:avLst/>
          </a:prstGeom>
          <a:solidFill>
            <a:srgbClr val="DD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1200" y="765885"/>
            <a:ext cx="3096000" cy="1008000"/>
          </a:xfrm>
          <a:prstGeom prst="rect">
            <a:avLst/>
          </a:prstGeom>
          <a:solidFill>
            <a:srgbClr val="0075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92190" y="976105"/>
            <a:ext cx="1561227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Impact" panose="020B080603090205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PF-FSWET</a:t>
            </a:r>
            <a:endParaRPr lang="en-US" altLang="zh-CN" dirty="0" smtClean="0">
              <a:solidFill>
                <a:prstClr val="white"/>
              </a:solidFill>
              <a:latin typeface="Impact" panose="020B080603090205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268542" y="950303"/>
            <a:ext cx="26475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合成基钻井液</a:t>
            </a:r>
            <a:r>
              <a:rPr lang="zh-CN" altLang="en-US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润湿剂</a:t>
            </a:r>
            <a:endParaRPr lang="en-US" altLang="zh-CN" sz="2000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7039" y="2489909"/>
            <a:ext cx="3996561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PF-FSWET</a:t>
            </a: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是一种非离子表面活性剂，作为润湿剂用在合成</a:t>
            </a:r>
            <a:r>
              <a:rPr lang="zh-CN" altLang="en-US" sz="1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基钻井液</a:t>
            </a: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体系，吸附在固体表面使颗粒表面油润湿。</a:t>
            </a:r>
            <a:endParaRPr lang="en-US" altLang="zh-CN" sz="1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476695" y="9436017"/>
            <a:ext cx="2721510" cy="848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000"/>
              </a:lnSpc>
              <a:spcAft>
                <a:spcPts val="300"/>
              </a:spcAft>
            </a:pPr>
            <a:r>
              <a:rPr lang="en-US" altLang="zh-CN" sz="1100" dirty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www.cosl.com.cn</a:t>
            </a:r>
            <a:endParaRPr lang="en-US" altLang="zh-CN" sz="1100" dirty="0">
              <a:solidFill>
                <a:srgbClr val="656565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r">
              <a:lnSpc>
                <a:spcPts val="1000"/>
              </a:lnSpc>
              <a:spcAft>
                <a:spcPts val="300"/>
              </a:spcAft>
            </a:pPr>
            <a:r>
              <a:rPr lang="zh-CN" altLang="en-US" sz="1100" dirty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中海</a:t>
            </a:r>
            <a:r>
              <a:rPr lang="zh-CN" altLang="en-US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油田服务股份有限公司</a:t>
            </a:r>
            <a:endParaRPr lang="en-US" altLang="zh-CN" sz="1100" dirty="0">
              <a:solidFill>
                <a:srgbClr val="656565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r">
              <a:lnSpc>
                <a:spcPts val="1000"/>
              </a:lnSpc>
              <a:spcAft>
                <a:spcPts val="300"/>
              </a:spcAft>
            </a:pPr>
            <a:r>
              <a:rPr lang="zh-CN" altLang="en-US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河北省廊坊市三河燕郊行宫西大街</a:t>
            </a:r>
            <a:r>
              <a:rPr lang="en-US" altLang="zh-CN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81</a:t>
            </a:r>
            <a:r>
              <a:rPr lang="zh-CN" altLang="en-US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号</a:t>
            </a:r>
            <a:r>
              <a:rPr lang="en-US" altLang="zh-CN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sungang@c</a:t>
            </a:r>
            <a:r>
              <a:rPr lang="en-US" altLang="zh-CN" sz="1100" dirty="0" smtClean="0">
                <a:solidFill>
                  <a:srgbClr val="3D3D3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osl.com.cn</a:t>
            </a:r>
            <a:endParaRPr lang="en-US" altLang="zh-CN" sz="1100" dirty="0" smtClean="0">
              <a:solidFill>
                <a:srgbClr val="656565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r">
              <a:lnSpc>
                <a:spcPts val="1000"/>
              </a:lnSpc>
            </a:pPr>
            <a:r>
              <a:rPr lang="en-US" altLang="zh-CN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+86-10-8452 2465</a:t>
            </a:r>
            <a:endParaRPr lang="zh-CN" altLang="en-US" sz="11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33214" y="9524166"/>
            <a:ext cx="3910387" cy="752514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本信息仅供参考，</a:t>
            </a:r>
            <a:r>
              <a:rPr lang="en-US" altLang="zh-CN" sz="1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COSL</a:t>
            </a:r>
            <a:r>
              <a:rPr lang="zh-CN" altLang="en-US" sz="1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对该部分的信息不做任何担保和保证。所有涉及到的产品和质量保障应遵守销售条款。本文件中</a:t>
            </a:r>
            <a:r>
              <a:rPr lang="zh-CN" altLang="en-US" sz="11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的内容</a:t>
            </a:r>
            <a:r>
              <a:rPr lang="zh-CN" altLang="en-US" sz="1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不具法律效应，也不是有效的法律建议。</a:t>
            </a:r>
            <a:endParaRPr lang="zh-CN" altLang="en-US" sz="11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" name="页脚占位符 31"/>
          <p:cNvSpPr>
            <a:spLocks noGrp="1"/>
          </p:cNvSpPr>
          <p:nvPr>
            <p:ph type="ftr" sz="quarter" idx="11"/>
          </p:nvPr>
        </p:nvSpPr>
        <p:spPr>
          <a:xfrm>
            <a:off x="2504143" y="10252629"/>
            <a:ext cx="2551390" cy="569240"/>
          </a:xfrm>
        </p:spPr>
        <p:txBody>
          <a:bodyPr/>
          <a:lstStyle/>
          <a:p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Page 1 of 1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662263" y="1582395"/>
            <a:ext cx="142027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Revised: 2021-4-25</a:t>
            </a:r>
            <a:endParaRPr lang="zh-CN" altLang="en-US" sz="800" b="1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-825" y="10368000"/>
            <a:ext cx="7560000" cy="0"/>
          </a:xfrm>
          <a:prstGeom prst="line">
            <a:avLst/>
          </a:prstGeom>
          <a:ln w="12700">
            <a:solidFill>
              <a:srgbClr val="DD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-825" y="10332000"/>
            <a:ext cx="7560000" cy="0"/>
          </a:xfrm>
          <a:prstGeom prst="line">
            <a:avLst/>
          </a:prstGeom>
          <a:ln w="12700">
            <a:solidFill>
              <a:srgbClr val="0075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666740" y="10320966"/>
            <a:ext cx="7560000" cy="0"/>
          </a:xfrm>
          <a:prstGeom prst="line">
            <a:avLst/>
          </a:prstGeom>
          <a:ln w="12700">
            <a:solidFill>
              <a:srgbClr val="0075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4295775" y="4138637"/>
          <a:ext cx="3011364" cy="1814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625"/>
                <a:gridCol w="1566739"/>
              </a:tblGrid>
              <a:tr h="490513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+mn-ea"/>
                          <a:cs typeface="Arial" panose="020B0604020202020204" pitchFamily="34" charset="0"/>
                          <a:sym typeface="+mn-ea"/>
                        </a:rPr>
                        <a:t>性能指标</a:t>
                      </a:r>
                      <a:endParaRPr lang="zh-CN" altLang="en-US" sz="1600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DD002B"/>
                    </a:solidFill>
                  </a:tcPr>
                </a:tc>
                <a:tc hMerge="1">
                  <a:tcPr/>
                </a:tc>
              </a:tr>
              <a:tr h="3028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外观</a:t>
                      </a:r>
                      <a:endParaRPr lang="zh-CN" sz="1200" b="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1096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淡棕黄色液体</a:t>
                      </a:r>
                      <a:endParaRPr lang="zh-CN" sz="1200" b="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1096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22734">
                <a:tc>
                  <a:txBody>
                    <a:bodyPr/>
                    <a:lstStyle/>
                    <a:p>
                      <a:pPr marL="0" algn="ctr" defTabSz="75565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闪点（开口），</a:t>
                      </a:r>
                      <a:r>
                        <a:rPr lang="zh-CN" altLang="en-US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altLang="zh-CN" sz="1200" b="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1096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US" altLang="zh-CN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120</a:t>
                      </a:r>
                      <a:endParaRPr lang="zh-CN" sz="1200" b="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1096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90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密度，</a:t>
                      </a:r>
                      <a:r>
                        <a:rPr lang="en-US" altLang="zh-CN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 g/cm</a:t>
                      </a:r>
                      <a:r>
                        <a:rPr lang="en-US" altLang="zh-CN" sz="1200" b="0" kern="1200" baseline="300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altLang="zh-CN" sz="1200" b="0" kern="1200" baseline="300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1096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1.02-1.06</a:t>
                      </a:r>
                      <a:endParaRPr lang="zh-CN" altLang="zh-CN" sz="12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1096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9040">
                <a:tc>
                  <a:txBody>
                    <a:bodyPr/>
                    <a:lstStyle/>
                    <a:p>
                      <a:pPr marL="0" algn="ctr" defTabSz="75565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pH</a:t>
                      </a:r>
                      <a:endParaRPr lang="zh-CN" sz="1200" b="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1096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5565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5-7</a:t>
                      </a:r>
                      <a:endParaRPr lang="zh-CN" sz="1200" b="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1096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6" name="矩形 35"/>
          <p:cNvSpPr/>
          <p:nvPr/>
        </p:nvSpPr>
        <p:spPr>
          <a:xfrm>
            <a:off x="525339" y="458444"/>
            <a:ext cx="1600201" cy="307777"/>
          </a:xfrm>
          <a:prstGeom prst="rect">
            <a:avLst/>
          </a:prstGeom>
        </p:spPr>
        <p:txBody>
          <a:bodyPr wrap="square" lIns="36000">
            <a:spAutoFit/>
          </a:bodyPr>
          <a:lstStyle/>
          <a:p>
            <a:r>
              <a:rPr lang="zh-CN" altLang="en-U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技术说明书</a:t>
            </a:r>
            <a:endParaRPr lang="zh-CN" altLang="en-US" sz="1400" b="1" dirty="0">
              <a:solidFill>
                <a:srgbClr val="FF0000"/>
              </a:solidFill>
              <a:latin typeface="Times New Roman" panose="02020603050405020304" pitchFamily="18" charset="0"/>
              <a:ea typeface="Arial Unicode MS" panose="020B0604020202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94761" y="6248036"/>
            <a:ext cx="1257839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应用范围</a:t>
            </a:r>
            <a:endParaRPr lang="zh-CN" altLang="en-US" sz="16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46750" y="4818755"/>
            <a:ext cx="374934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提高固体颗粒的油</a:t>
            </a: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润湿性；</a:t>
            </a:r>
            <a:endParaRPr lang="en-US" altLang="zh-CN" sz="14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提高</a:t>
            </a: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乳</a:t>
            </a:r>
            <a:r>
              <a:rPr lang="zh-CN" altLang="en-US" sz="1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液</a:t>
            </a: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稳定性</a:t>
            </a: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en-US" altLang="zh-CN" sz="14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提高固体颗粒悬浮稳定性。</a:t>
            </a:r>
            <a:endParaRPr lang="en-US" altLang="zh-CN" sz="14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77715" y="7972869"/>
            <a:ext cx="161925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包装储运</a:t>
            </a:r>
            <a:endParaRPr lang="zh-CN" altLang="en-US" sz="16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endParaRPr lang="zh-CN" altLang="en-US" sz="16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87239" y="8370415"/>
            <a:ext cx="6710966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包装要求：塑料桶或按用户要求；</a:t>
            </a:r>
            <a:endParaRPr lang="en-US" altLang="zh-CN" sz="14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包装</a:t>
            </a:r>
            <a:r>
              <a:rPr lang="zh-CN" altLang="en-US" sz="1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规格：</a:t>
            </a:r>
            <a:r>
              <a:rPr lang="en-US" altLang="zh-CN" sz="1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200 </a:t>
            </a:r>
            <a:r>
              <a:rPr lang="en-US" altLang="zh-CN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L/</a:t>
            </a:r>
            <a:r>
              <a:rPr lang="zh-CN" altLang="en-US" sz="1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桶或按用户</a:t>
            </a: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要求；</a:t>
            </a:r>
            <a:endParaRPr lang="en-US" altLang="zh-CN" sz="14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贮存</a:t>
            </a: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条件：贮存在干燥、</a:t>
            </a:r>
            <a:r>
              <a:rPr lang="zh-CN" altLang="en-US" sz="1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通风良好的地方，远离</a:t>
            </a: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热源、</a:t>
            </a:r>
            <a:r>
              <a:rPr lang="zh-CN" altLang="en-US" sz="1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火源</a:t>
            </a: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14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85236" y="4250716"/>
            <a:ext cx="1457864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主要特征</a:t>
            </a:r>
            <a:endParaRPr lang="zh-CN" altLang="en-US" sz="16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39693" y="6696579"/>
            <a:ext cx="402972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适用于合成</a:t>
            </a: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基钻井液体系</a:t>
            </a:r>
            <a:r>
              <a:rPr lang="zh-CN" altLang="en-US" sz="1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en-US" altLang="zh-CN" sz="14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应用温度：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≤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220℃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≤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430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℉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;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推荐加量：</a:t>
            </a:r>
            <a:r>
              <a:rPr lang="en-US" altLang="zh-CN" sz="1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12-20kg/m</a:t>
            </a:r>
            <a:r>
              <a:rPr lang="en-US" altLang="zh-CN" sz="1400" baseline="300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en-US" altLang="zh-CN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(4-7ppb </a:t>
            </a:r>
            <a:r>
              <a:rPr lang="en-US" altLang="zh-CN" sz="1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592" y="6126911"/>
            <a:ext cx="7515156" cy="3476006"/>
          </a:xfrm>
          <a:custGeom>
            <a:avLst/>
            <a:gdLst/>
            <a:ahLst/>
            <a:cxnLst/>
            <a:rect l="l" t="t" r="r" b="b"/>
            <a:pathLst>
              <a:path w="7516495" h="3476625">
                <a:moveTo>
                  <a:pt x="7516368" y="3476244"/>
                </a:moveTo>
                <a:lnTo>
                  <a:pt x="0" y="3476244"/>
                </a:lnTo>
                <a:lnTo>
                  <a:pt x="0" y="0"/>
                </a:lnTo>
                <a:lnTo>
                  <a:pt x="7516368" y="0"/>
                </a:lnTo>
                <a:lnTo>
                  <a:pt x="7516368" y="3476244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753870" cy="99314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80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39370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PF-FSWET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61950" y="766434"/>
            <a:ext cx="2816358" cy="99758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550">
              <a:latin typeface="Times New Roman" panose="02020603050405020304"/>
              <a:cs typeface="Times New Roman" panose="02020603050405020304"/>
            </a:endParaRPr>
          </a:p>
          <a:p>
            <a:pPr marL="1129030" marR="307340" indent="-68580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恒流变合成基钻井液</a:t>
            </a:r>
            <a:r>
              <a:rPr spc="-2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润湿剂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704975">
              <a:lnSpc>
                <a:spcPct val="100000"/>
              </a:lnSpc>
              <a:spcBef>
                <a:spcPts val="640"/>
              </a:spcBef>
            </a:pPr>
            <a:r>
              <a:rPr sz="800" b="1" spc="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10</a:t>
            </a:r>
            <a:endParaRPr sz="8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2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614101" y="943040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4101" y="9599413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3" name="object 13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3970304" y="3772497"/>
          <a:ext cx="3343910" cy="1838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3400"/>
                <a:gridCol w="1540510"/>
              </a:tblGrid>
              <a:tr h="509270">
                <a:tc gridSpan="2">
                  <a:txBody>
                    <a:bodyPr/>
                    <a:lstStyle/>
                    <a:p>
                      <a:pPr marR="268605"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7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38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淡棕黄色液体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73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闪点(开口),℃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spc="-2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≥120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1.04±0.02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值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5-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7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6" name="object 16"/>
          <p:cNvSpPr txBox="1"/>
          <p:nvPr/>
        </p:nvSpPr>
        <p:spPr>
          <a:xfrm>
            <a:off x="566141" y="2315558"/>
            <a:ext cx="4270249" cy="266319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41275" marR="5080" algn="just">
              <a:lnSpc>
                <a:spcPct val="130000"/>
              </a:lnSpc>
              <a:spcBef>
                <a:spcPts val="95"/>
              </a:spcBef>
            </a:pP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PF-FSWET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是非离子类表面活性剂，作为润湿剂用于恒流变合成基钻井液体系，吸附在固体表面使其转变为</a:t>
            </a: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油润湿，提高体系稳定性，需与主乳化剂PF-FSEMUL</a:t>
            </a:r>
            <a:r>
              <a:rPr sz="1400" spc="-50" dirty="0">
                <a:latin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辅乳化剂PF-FSCOAT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配合使用。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5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2700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2260" indent="-286385">
              <a:lnSpc>
                <a:spcPct val="100000"/>
              </a:lnSpc>
              <a:spcBef>
                <a:spcPts val="101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有效提高固体颗粒亲油性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22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能够提高乳液稳定性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22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有效提高固体颗粒悬浮稳定性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58611" y="7196602"/>
            <a:ext cx="4067720" cy="1285875"/>
          </a:xfrm>
          <a:prstGeom prst="rect">
            <a:avLst/>
          </a:prstGeom>
        </p:spPr>
        <p:txBody>
          <a:bodyPr vert="horz" wrap="square" lIns="0" tIns="146023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0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20675" indent="-285115">
              <a:lnSpc>
                <a:spcPct val="100000"/>
              </a:lnSpc>
              <a:spcBef>
                <a:spcPts val="93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20675" algn="l"/>
                <a:tab pos="32131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包装要求：塑料桶或按用户要求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2067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20675" algn="l"/>
                <a:tab pos="32131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包装规格：200L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2067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20675" algn="l"/>
                <a:tab pos="32131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35667" y="5594889"/>
            <a:ext cx="3036029" cy="118618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5207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35915" indent="-285115">
              <a:lnSpc>
                <a:spcPct val="100000"/>
              </a:lnSpc>
              <a:spcBef>
                <a:spcPts val="120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适用于恒流变合成基钻井液体系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适用温度：≤180℃（350℉）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推荐加量：12-20kg/m</a:t>
            </a:r>
            <a:r>
              <a:rPr sz="1350" spc="-15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（4-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7ppb）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983</Words>
  <Application>WPS 演示</Application>
  <PresentationFormat>自定义</PresentationFormat>
  <Paragraphs>116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黑体</vt:lpstr>
      <vt:lpstr>Impact</vt:lpstr>
      <vt:lpstr>Arial Unicode MS</vt:lpstr>
      <vt:lpstr>微软雅黑</vt:lpstr>
      <vt:lpstr>Calibri Light</vt:lpstr>
      <vt:lpstr>Calibri</vt:lpstr>
      <vt:lpstr>Arial</vt:lpstr>
      <vt:lpstr>Times New Roman</vt:lpstr>
      <vt:lpstr>Impact</vt:lpstr>
      <vt:lpstr>Wingdings</vt:lpstr>
      <vt:lpstr>Office 主题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192</cp:revision>
  <dcterms:created xsi:type="dcterms:W3CDTF">2017-02-16T09:46:00Z</dcterms:created>
  <dcterms:modified xsi:type="dcterms:W3CDTF">2024-10-17T03:04:15Z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0AC8EC11B3AE4E27B28747C98F82CB2B</vt:lpwstr>
  </property>
</Properties>
</file>