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974" y="5767311"/>
            <a:ext cx="7515156" cy="3899475"/>
            <a:chOff x="13716" y="5768339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3716" y="5768339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716" y="6190487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44345" cy="98869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8895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pc="-25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RG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80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5713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67564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井壁增强防漏剂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83959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</a:t>
            </a:r>
            <a:r>
              <a:rPr sz="800" b="1" spc="1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: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3501" y="2148582"/>
            <a:ext cx="4576265" cy="8496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PF-RG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具有独特的闭孔式结构，密度适中，能显著提高地层承压能力。其具备良好的抗温性、润滑性、配伍性和分散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性，对流变性影响小，可有效降低钻井液滤失量。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8430" y="9424806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0054" y="9754947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31565" y="9518655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76072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14101" y="9587858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4101" y="9756865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6" name="object 16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3723967" y="3067011"/>
          <a:ext cx="3584575" cy="25800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14425"/>
                <a:gridCol w="683895"/>
                <a:gridCol w="1786255"/>
              </a:tblGrid>
              <a:tr h="407035">
                <a:tc gridSpan="3">
                  <a:txBody>
                    <a:bodyPr/>
                    <a:lstStyle/>
                    <a:p>
                      <a:pPr marL="100330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000" spc="-3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526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2630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黑色自由流动粉</a:t>
                      </a:r>
                      <a:r>
                        <a:rPr sz="10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末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526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</a:tr>
              <a:tr h="276225">
                <a:tc>
                  <a:txBody>
                    <a:bodyPr/>
                    <a:lstStyle/>
                    <a:p>
                      <a:pPr marL="332105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水分</a:t>
                      </a:r>
                      <a:r>
                        <a:rPr sz="10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，%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2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0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≤5.0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2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</a:tr>
              <a:tr h="277495"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弹率</a:t>
                      </a:r>
                      <a:r>
                        <a:rPr sz="10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，%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2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≥50.0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2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</a:tr>
              <a:tr h="274320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32105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细度</a:t>
                      </a:r>
                      <a:r>
                        <a:rPr sz="10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，%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I</a:t>
                      </a:r>
                      <a:r>
                        <a:rPr sz="10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型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82270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80-120</a:t>
                      </a:r>
                      <a:r>
                        <a:rPr sz="10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目含量＞</a:t>
                      </a:r>
                      <a:r>
                        <a:rPr sz="10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10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76860"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50520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120-200</a:t>
                      </a:r>
                      <a:r>
                        <a:rPr sz="10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目含量＞</a:t>
                      </a:r>
                      <a:r>
                        <a:rPr sz="10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40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2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76860"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14020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＞200目含量</a:t>
                      </a:r>
                      <a:r>
                        <a:rPr sz="10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＞10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2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76860"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13360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II</a:t>
                      </a:r>
                      <a:r>
                        <a:rPr sz="10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型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82270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80-170</a:t>
                      </a:r>
                      <a:r>
                        <a:rPr sz="10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目含量＜</a:t>
                      </a:r>
                      <a:r>
                        <a:rPr sz="10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30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2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76225"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14020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＞170目含量</a:t>
                      </a:r>
                      <a:r>
                        <a:rPr sz="10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＞70</a:t>
                      </a:r>
                      <a:endParaRPr sz="1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pic>
        <p:nvPicPr>
          <p:cNvPr id="19" name="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12205" y="4105812"/>
            <a:ext cx="101581" cy="107930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1" name="object 2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53823" y="4366561"/>
            <a:ext cx="139674" cy="149197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558611" y="7584168"/>
            <a:ext cx="3551557" cy="12706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5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782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7820" algn="l"/>
                <a:tab pos="33845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782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7820" algn="l"/>
                <a:tab pos="33845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782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7820" algn="l"/>
                <a:tab pos="33845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23" name="object 23"/>
          <p:cNvSpPr txBox="1"/>
          <p:nvPr/>
        </p:nvSpPr>
        <p:spPr>
          <a:xfrm>
            <a:off x="520518" y="3596023"/>
            <a:ext cx="3917887" cy="324040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高压缩性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  <a:tab pos="691515" algn="l"/>
              </a:tabLst>
            </a:pPr>
            <a:r>
              <a:rPr sz="1400" spc="-50" dirty="0">
                <a:latin typeface="黑体" panose="02010609060101010101" pitchFamily="49" charset="-122"/>
                <a:cs typeface="黑体" panose="02010609060101010101" pitchFamily="49" charset="-122"/>
              </a:rPr>
              <a:t>高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	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弹</a:t>
            </a:r>
            <a:r>
              <a:rPr sz="1400" spc="-50" dirty="0">
                <a:latin typeface="黑体" panose="02010609060101010101" pitchFamily="49" charset="-122"/>
                <a:cs typeface="黑体" panose="02010609060101010101" pitchFamily="49" charset="-122"/>
              </a:rPr>
              <a:t>率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提高地层承压能力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4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marR="17780" indent="-285115">
              <a:lnSpc>
                <a:spcPct val="13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适用于渗透性、微裂缝发育、窄安全密度窗口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及薄弱地层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适用温度：≤260℃(500℉)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推荐加量：20-30kg/m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(7.0-10.5ppb)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578</Words>
  <Application>WPS 演示</Application>
  <PresentationFormat>自定义</PresentationFormat>
  <Paragraphs>114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黑体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178</cp:revision>
  <dcterms:created xsi:type="dcterms:W3CDTF">2017-02-16T09:46:00Z</dcterms:created>
  <dcterms:modified xsi:type="dcterms:W3CDTF">2024-10-17T02:51:47Z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5E636D0ED91943A0B67A6147D2529EC1</vt:lpwstr>
  </property>
</Properties>
</file>