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3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3132" y="6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hyperlink" Target="mailto:zhangxd11@cosl.com.cn" TargetMode="External"/><Relationship Id="rId2" Type="http://schemas.openxmlformats.org/officeDocument/2006/relationships/hyperlink" Target="http://www.cosl.com.cn/" TargetMode="Externa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593" y="6133006"/>
            <a:ext cx="7515156" cy="3477275"/>
          </a:xfrm>
          <a:custGeom>
            <a:avLst/>
            <a:gdLst/>
            <a:ahLst/>
            <a:cxnLst/>
            <a:rect l="l" t="t" r="r" b="b"/>
            <a:pathLst>
              <a:path w="7516495" h="3477895">
                <a:moveTo>
                  <a:pt x="7516368" y="0"/>
                </a:moveTo>
                <a:lnTo>
                  <a:pt x="7286244" y="0"/>
                </a:lnTo>
                <a:lnTo>
                  <a:pt x="7286244" y="57912"/>
                </a:lnTo>
                <a:lnTo>
                  <a:pt x="5751576" y="57912"/>
                </a:lnTo>
                <a:lnTo>
                  <a:pt x="5751576" y="0"/>
                </a:lnTo>
                <a:lnTo>
                  <a:pt x="0" y="0"/>
                </a:lnTo>
                <a:lnTo>
                  <a:pt x="0" y="57912"/>
                </a:lnTo>
                <a:lnTo>
                  <a:pt x="0" y="3477768"/>
                </a:lnTo>
                <a:lnTo>
                  <a:pt x="7516368" y="3477768"/>
                </a:lnTo>
                <a:lnTo>
                  <a:pt x="7516368" y="57912"/>
                </a:lnTo>
                <a:lnTo>
                  <a:pt x="7516368" y="0"/>
                </a:lnTo>
                <a:close/>
              </a:path>
            </a:pathLst>
          </a:custGeom>
          <a:solidFill>
            <a:srgbClr val="FFFFFF">
              <a:alpha val="56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17525" y="766445"/>
            <a:ext cx="1744345" cy="98552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380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500">
              <a:latin typeface="Times New Roman" panose="02020603050405020304"/>
              <a:cs typeface="Times New Roman" panose="02020603050405020304"/>
            </a:endParaRPr>
          </a:p>
          <a:p>
            <a:pPr marL="513715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PF-NSEAL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261950" y="766434"/>
            <a:ext cx="2816358" cy="988695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63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503555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纳米胶乳封堵剂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797050">
              <a:lnSpc>
                <a:spcPct val="100000"/>
              </a:lnSpc>
            </a:pPr>
            <a:r>
              <a:rPr sz="800" b="1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</a:t>
            </a:r>
            <a:r>
              <a:rPr sz="800" b="1" spc="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: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418430" y="9348619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2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20054" y="9678760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31565" y="9361203"/>
            <a:ext cx="3917887" cy="760594"/>
          </a:xfrm>
          <a:custGeom>
            <a:avLst/>
            <a:gdLst/>
            <a:ahLst/>
            <a:cxnLst/>
            <a:rect l="l" t="t" r="r" b="b"/>
            <a:pathLst>
              <a:path w="3918585" h="760729">
                <a:moveTo>
                  <a:pt x="3914203" y="760133"/>
                </a:moveTo>
                <a:lnTo>
                  <a:pt x="3809" y="760133"/>
                </a:lnTo>
                <a:lnTo>
                  <a:pt x="2362" y="759853"/>
                </a:lnTo>
                <a:lnTo>
                  <a:pt x="1117" y="759028"/>
                </a:lnTo>
                <a:lnTo>
                  <a:pt x="292" y="757783"/>
                </a:lnTo>
                <a:lnTo>
                  <a:pt x="0" y="756323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513"/>
                </a:lnTo>
                <a:lnTo>
                  <a:pt x="3809" y="752513"/>
                </a:lnTo>
                <a:lnTo>
                  <a:pt x="7619" y="756323"/>
                </a:lnTo>
                <a:lnTo>
                  <a:pt x="3918013" y="756323"/>
                </a:lnTo>
                <a:lnTo>
                  <a:pt x="3917721" y="757783"/>
                </a:lnTo>
                <a:lnTo>
                  <a:pt x="3916895" y="759028"/>
                </a:lnTo>
                <a:lnTo>
                  <a:pt x="3915664" y="759853"/>
                </a:lnTo>
                <a:lnTo>
                  <a:pt x="3914203" y="760133"/>
                </a:lnTo>
                <a:close/>
              </a:path>
              <a:path w="3918585" h="760729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8585" h="760729">
                <a:moveTo>
                  <a:pt x="3910393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19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3910393" y="3809"/>
                </a:lnTo>
                <a:lnTo>
                  <a:pt x="3914203" y="7619"/>
                </a:lnTo>
                <a:lnTo>
                  <a:pt x="3918013" y="7619"/>
                </a:lnTo>
                <a:lnTo>
                  <a:pt x="3918013" y="752513"/>
                </a:lnTo>
                <a:lnTo>
                  <a:pt x="391420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619"/>
                </a:moveTo>
                <a:lnTo>
                  <a:pt x="3914203" y="7619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19"/>
                </a:lnTo>
                <a:close/>
              </a:path>
              <a:path w="3918585" h="760729">
                <a:moveTo>
                  <a:pt x="7619" y="756323"/>
                </a:moveTo>
                <a:lnTo>
                  <a:pt x="3809" y="752513"/>
                </a:lnTo>
                <a:lnTo>
                  <a:pt x="7619" y="752513"/>
                </a:lnTo>
                <a:lnTo>
                  <a:pt x="7619" y="756323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7619" y="756323"/>
                </a:lnTo>
                <a:lnTo>
                  <a:pt x="7619" y="752513"/>
                </a:lnTo>
                <a:lnTo>
                  <a:pt x="391039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56323"/>
                </a:moveTo>
                <a:lnTo>
                  <a:pt x="3910393" y="756323"/>
                </a:lnTo>
                <a:lnTo>
                  <a:pt x="3914203" y="752513"/>
                </a:lnTo>
                <a:lnTo>
                  <a:pt x="3918013" y="752513"/>
                </a:lnTo>
                <a:lnTo>
                  <a:pt x="3918013" y="7563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614101" y="9430406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14101" y="9599413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3" name="object 13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/>
          <p:nvPr/>
        </p:nvSpPr>
        <p:spPr>
          <a:xfrm>
            <a:off x="3970304" y="4351552"/>
            <a:ext cx="3343949" cy="1845616"/>
          </a:xfrm>
          <a:custGeom>
            <a:avLst/>
            <a:gdLst/>
            <a:ahLst/>
            <a:cxnLst/>
            <a:rect l="l" t="t" r="r" b="b"/>
            <a:pathLst>
              <a:path w="3344545" h="1845945">
                <a:moveTo>
                  <a:pt x="3344545" y="0"/>
                </a:moveTo>
                <a:lnTo>
                  <a:pt x="3331845" y="0"/>
                </a:lnTo>
                <a:lnTo>
                  <a:pt x="3331845" y="786130"/>
                </a:lnTo>
                <a:lnTo>
                  <a:pt x="3331845" y="798830"/>
                </a:lnTo>
                <a:lnTo>
                  <a:pt x="3331845" y="1833245"/>
                </a:lnTo>
                <a:lnTo>
                  <a:pt x="1809750" y="1833245"/>
                </a:lnTo>
                <a:lnTo>
                  <a:pt x="1809750" y="1496695"/>
                </a:lnTo>
                <a:lnTo>
                  <a:pt x="3331845" y="1496695"/>
                </a:lnTo>
                <a:lnTo>
                  <a:pt x="3331845" y="1483995"/>
                </a:lnTo>
                <a:lnTo>
                  <a:pt x="1809750" y="1483995"/>
                </a:lnTo>
                <a:lnTo>
                  <a:pt x="1809750" y="1148080"/>
                </a:lnTo>
                <a:lnTo>
                  <a:pt x="3331845" y="1148080"/>
                </a:lnTo>
                <a:lnTo>
                  <a:pt x="3331845" y="1135380"/>
                </a:lnTo>
                <a:lnTo>
                  <a:pt x="1809750" y="1135380"/>
                </a:lnTo>
                <a:lnTo>
                  <a:pt x="1809750" y="798830"/>
                </a:lnTo>
                <a:lnTo>
                  <a:pt x="3331845" y="798830"/>
                </a:lnTo>
                <a:lnTo>
                  <a:pt x="3331845" y="786130"/>
                </a:lnTo>
                <a:lnTo>
                  <a:pt x="1809750" y="786130"/>
                </a:lnTo>
                <a:lnTo>
                  <a:pt x="1809750" y="490220"/>
                </a:lnTo>
                <a:lnTo>
                  <a:pt x="1797050" y="490220"/>
                </a:lnTo>
                <a:lnTo>
                  <a:pt x="1797050" y="1833245"/>
                </a:lnTo>
                <a:lnTo>
                  <a:pt x="12700" y="1833245"/>
                </a:lnTo>
                <a:lnTo>
                  <a:pt x="12700" y="1496695"/>
                </a:lnTo>
                <a:lnTo>
                  <a:pt x="1797050" y="1496695"/>
                </a:lnTo>
                <a:lnTo>
                  <a:pt x="1797050" y="1483995"/>
                </a:lnTo>
                <a:lnTo>
                  <a:pt x="12700" y="1483995"/>
                </a:lnTo>
                <a:lnTo>
                  <a:pt x="12700" y="1148080"/>
                </a:lnTo>
                <a:lnTo>
                  <a:pt x="1797050" y="1148080"/>
                </a:lnTo>
                <a:lnTo>
                  <a:pt x="1797050" y="1135380"/>
                </a:lnTo>
                <a:lnTo>
                  <a:pt x="12700" y="1135380"/>
                </a:lnTo>
                <a:lnTo>
                  <a:pt x="12700" y="798830"/>
                </a:lnTo>
                <a:lnTo>
                  <a:pt x="1797050" y="798830"/>
                </a:lnTo>
                <a:lnTo>
                  <a:pt x="1797050" y="786130"/>
                </a:lnTo>
                <a:lnTo>
                  <a:pt x="12700" y="786130"/>
                </a:lnTo>
                <a:lnTo>
                  <a:pt x="12700" y="0"/>
                </a:lnTo>
                <a:lnTo>
                  <a:pt x="0" y="0"/>
                </a:lnTo>
                <a:lnTo>
                  <a:pt x="0" y="1839595"/>
                </a:lnTo>
                <a:lnTo>
                  <a:pt x="6350" y="1839595"/>
                </a:lnTo>
                <a:lnTo>
                  <a:pt x="6350" y="1845945"/>
                </a:lnTo>
                <a:lnTo>
                  <a:pt x="3338195" y="1845945"/>
                </a:lnTo>
                <a:lnTo>
                  <a:pt x="3338195" y="1839595"/>
                </a:lnTo>
                <a:lnTo>
                  <a:pt x="3344545" y="1839595"/>
                </a:lnTo>
                <a:lnTo>
                  <a:pt x="334454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3983001" y="4351768"/>
            <a:ext cx="3318554" cy="35623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11110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875"/>
              </a:spcBef>
            </a:pPr>
            <a:r>
              <a:rPr sz="1600" b="1" spc="-10" dirty="0">
                <a:solidFill>
                  <a:srgbClr val="FFFF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理化性</a:t>
            </a:r>
            <a:r>
              <a:rPr sz="1600" b="1" spc="-60" dirty="0">
                <a:solidFill>
                  <a:srgbClr val="FFFF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能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1" name="object 31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7" name="object 17"/>
          <p:cNvSpPr txBox="1"/>
          <p:nvPr/>
        </p:nvSpPr>
        <p:spPr>
          <a:xfrm>
            <a:off x="3983001" y="4860731"/>
            <a:ext cx="1784032" cy="246380"/>
          </a:xfrm>
          <a:prstGeom prst="rect">
            <a:avLst/>
          </a:prstGeom>
          <a:solidFill>
            <a:srgbClr val="D9D9D9"/>
          </a:solidFill>
        </p:spPr>
        <p:txBody>
          <a:bodyPr vert="horz" wrap="square" lIns="0" tIns="62853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95"/>
              </a:spcBef>
            </a:pPr>
            <a:r>
              <a:rPr sz="1200" spc="-25" dirty="0">
                <a:latin typeface="黑体" panose="02010609060101010101" pitchFamily="49" charset="-122"/>
                <a:cs typeface="黑体" panose="02010609060101010101" pitchFamily="49" charset="-122"/>
              </a:rPr>
              <a:t>外观</a:t>
            </a:r>
            <a:endParaRPr sz="12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779731" y="4860731"/>
            <a:ext cx="1521824" cy="246380"/>
          </a:xfrm>
          <a:prstGeom prst="rect">
            <a:avLst/>
          </a:prstGeom>
          <a:solidFill>
            <a:srgbClr val="D9D9D9"/>
          </a:solidFill>
        </p:spPr>
        <p:txBody>
          <a:bodyPr vert="horz" wrap="square" lIns="0" tIns="62853" rIns="0" bIns="0" rtlCol="0">
            <a:spAutoFit/>
          </a:bodyPr>
          <a:lstStyle/>
          <a:p>
            <a:pPr marL="455295">
              <a:lnSpc>
                <a:spcPct val="100000"/>
              </a:lnSpc>
              <a:spcBef>
                <a:spcPts val="495"/>
              </a:spcBef>
            </a:pPr>
            <a:r>
              <a:rPr sz="1200" spc="-15" dirty="0">
                <a:latin typeface="黑体" panose="02010609060101010101" pitchFamily="49" charset="-122"/>
                <a:cs typeface="黑体" panose="02010609060101010101" pitchFamily="49" charset="-122"/>
              </a:rPr>
              <a:t>白色乳液</a:t>
            </a:r>
            <a:endParaRPr sz="12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976652" y="5143890"/>
            <a:ext cx="1796730" cy="288925"/>
          </a:xfrm>
          <a:prstGeom prst="rect">
            <a:avLst/>
          </a:prstGeom>
          <a:solidFill>
            <a:srgbClr val="D9D9D9"/>
          </a:solidFill>
          <a:ln w="12700">
            <a:solidFill>
              <a:srgbClr val="FFFFFF"/>
            </a:solidFill>
          </a:ln>
        </p:spPr>
        <p:txBody>
          <a:bodyPr vert="horz" wrap="square" lIns="0" tIns="105391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830"/>
              </a:spcBef>
            </a:pPr>
            <a:r>
              <a:rPr sz="1200" spc="-25" dirty="0">
                <a:latin typeface="黑体" panose="02010609060101010101" pitchFamily="49" charset="-122"/>
                <a:cs typeface="黑体" panose="02010609060101010101" pitchFamily="49" charset="-122"/>
              </a:rPr>
              <a:t>pH</a:t>
            </a:r>
            <a:endParaRPr sz="12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773382" y="5143890"/>
            <a:ext cx="1534522" cy="288925"/>
          </a:xfrm>
          <a:prstGeom prst="rect">
            <a:avLst/>
          </a:prstGeom>
          <a:solidFill>
            <a:srgbClr val="D9D9D9"/>
          </a:solidFill>
          <a:ln w="12700">
            <a:solidFill>
              <a:srgbClr val="FFFFFF"/>
            </a:solidFill>
          </a:ln>
        </p:spPr>
        <p:txBody>
          <a:bodyPr vert="horz" wrap="square" lIns="0" tIns="105391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830"/>
              </a:spcBef>
            </a:pPr>
            <a:r>
              <a:rPr sz="1200" dirty="0">
                <a:latin typeface="黑体" panose="02010609060101010101" pitchFamily="49" charset="-122"/>
                <a:cs typeface="黑体" panose="02010609060101010101" pitchFamily="49" charset="-122"/>
              </a:rPr>
              <a:t>8-</a:t>
            </a:r>
            <a:r>
              <a:rPr sz="1200" spc="-25" dirty="0">
                <a:latin typeface="黑体" panose="02010609060101010101" pitchFamily="49" charset="-122"/>
                <a:cs typeface="黑体" panose="02010609060101010101" pitchFamily="49" charset="-122"/>
              </a:rPr>
              <a:t>10</a:t>
            </a:r>
            <a:endParaRPr sz="12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976652" y="5493078"/>
            <a:ext cx="1796730" cy="288290"/>
          </a:xfrm>
          <a:prstGeom prst="rect">
            <a:avLst/>
          </a:prstGeom>
          <a:solidFill>
            <a:srgbClr val="D9D9D9"/>
          </a:solidFill>
          <a:ln w="12700">
            <a:solidFill>
              <a:srgbClr val="FFFFFF"/>
            </a:solidFill>
          </a:ln>
        </p:spPr>
        <p:txBody>
          <a:bodyPr vert="horz" wrap="square" lIns="0" tIns="104756" rIns="0" bIns="0" rtlCol="0">
            <a:spAutoFit/>
          </a:bodyPr>
          <a:lstStyle/>
          <a:p>
            <a:pPr marL="492760">
              <a:lnSpc>
                <a:spcPct val="100000"/>
              </a:lnSpc>
              <a:spcBef>
                <a:spcPts val="825"/>
              </a:spcBef>
            </a:pPr>
            <a:r>
              <a:rPr sz="1200" dirty="0">
                <a:latin typeface="黑体" panose="02010609060101010101" pitchFamily="49" charset="-122"/>
                <a:cs typeface="黑体" panose="02010609060101010101" pitchFamily="49" charset="-122"/>
              </a:rPr>
              <a:t>密度</a:t>
            </a:r>
            <a:r>
              <a:rPr sz="1200" spc="-10" dirty="0">
                <a:latin typeface="黑体" panose="02010609060101010101" pitchFamily="49" charset="-122"/>
                <a:cs typeface="黑体" panose="02010609060101010101" pitchFamily="49" charset="-122"/>
              </a:rPr>
              <a:t>，g/cm</a:t>
            </a:r>
            <a:r>
              <a:rPr sz="1125" spc="-15" baseline="22000" dirty="0">
                <a:latin typeface="黑体" panose="02010609060101010101" pitchFamily="49" charset="-122"/>
                <a:cs typeface="黑体" panose="02010609060101010101" pitchFamily="49" charset="-122"/>
              </a:rPr>
              <a:t>3</a:t>
            </a:r>
            <a:endParaRPr sz="1125" baseline="220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773382" y="5493078"/>
            <a:ext cx="1534522" cy="288290"/>
          </a:xfrm>
          <a:prstGeom prst="rect">
            <a:avLst/>
          </a:prstGeom>
          <a:solidFill>
            <a:srgbClr val="D9D9D9"/>
          </a:solidFill>
          <a:ln w="12700">
            <a:solidFill>
              <a:srgbClr val="FFFFFF"/>
            </a:solidFill>
          </a:ln>
        </p:spPr>
        <p:txBody>
          <a:bodyPr vert="horz" wrap="square" lIns="0" tIns="104756" rIns="0" bIns="0" rtlCol="0">
            <a:spAutoFit/>
          </a:bodyPr>
          <a:lstStyle/>
          <a:p>
            <a:pPr marL="423545">
              <a:lnSpc>
                <a:spcPct val="100000"/>
              </a:lnSpc>
              <a:spcBef>
                <a:spcPts val="825"/>
              </a:spcBef>
            </a:pPr>
            <a:r>
              <a:rPr sz="1200" dirty="0">
                <a:latin typeface="黑体" panose="02010609060101010101" pitchFamily="49" charset="-122"/>
                <a:cs typeface="黑体" panose="02010609060101010101" pitchFamily="49" charset="-122"/>
              </a:rPr>
              <a:t>1.02-</a:t>
            </a:r>
            <a:r>
              <a:rPr sz="1200" spc="-20" dirty="0">
                <a:latin typeface="黑体" panose="02010609060101010101" pitchFamily="49" charset="-122"/>
                <a:cs typeface="黑体" panose="02010609060101010101" pitchFamily="49" charset="-122"/>
              </a:rPr>
              <a:t>1.04</a:t>
            </a:r>
            <a:endParaRPr sz="12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983001" y="5847980"/>
            <a:ext cx="1784032" cy="282575"/>
          </a:xfrm>
          <a:prstGeom prst="rect">
            <a:avLst/>
          </a:prstGeom>
          <a:solidFill>
            <a:srgbClr val="D9D9D9"/>
          </a:solidFill>
        </p:spPr>
        <p:txBody>
          <a:bodyPr vert="horz" wrap="square" lIns="0" tIns="99042" rIns="0" bIns="0" rtlCol="0">
            <a:spAutoFit/>
          </a:bodyPr>
          <a:lstStyle/>
          <a:p>
            <a:pPr marL="587375">
              <a:lnSpc>
                <a:spcPct val="100000"/>
              </a:lnSpc>
              <a:spcBef>
                <a:spcPts val="780"/>
              </a:spcBef>
            </a:pPr>
            <a:r>
              <a:rPr sz="1200" dirty="0">
                <a:latin typeface="黑体" panose="02010609060101010101" pitchFamily="49" charset="-122"/>
                <a:cs typeface="黑体" panose="02010609060101010101" pitchFamily="49" charset="-122"/>
              </a:rPr>
              <a:t>粒径</a:t>
            </a:r>
            <a:r>
              <a:rPr sz="1200" spc="-25" dirty="0">
                <a:latin typeface="黑体" panose="02010609060101010101" pitchFamily="49" charset="-122"/>
                <a:cs typeface="黑体" panose="02010609060101010101" pitchFamily="49" charset="-122"/>
              </a:rPr>
              <a:t>，nm</a:t>
            </a:r>
            <a:endParaRPr sz="12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773382" y="5841631"/>
            <a:ext cx="1534522" cy="288925"/>
          </a:xfrm>
          <a:prstGeom prst="rect">
            <a:avLst/>
          </a:prstGeom>
          <a:solidFill>
            <a:srgbClr val="D9D9D9"/>
          </a:solidFill>
          <a:ln w="12700">
            <a:solidFill>
              <a:srgbClr val="FFFFFF"/>
            </a:solidFill>
          </a:ln>
        </p:spPr>
        <p:txBody>
          <a:bodyPr vert="horz" wrap="square" lIns="0" tIns="105391" rIns="0" bIns="0" rtlCol="0">
            <a:spAutoFit/>
          </a:bodyPr>
          <a:lstStyle/>
          <a:p>
            <a:pPr marL="499745">
              <a:lnSpc>
                <a:spcPct val="100000"/>
              </a:lnSpc>
              <a:spcBef>
                <a:spcPts val="830"/>
              </a:spcBef>
            </a:pPr>
            <a:r>
              <a:rPr sz="1200" dirty="0">
                <a:latin typeface="黑体" panose="02010609060101010101" pitchFamily="49" charset="-122"/>
                <a:cs typeface="黑体" panose="02010609060101010101" pitchFamily="49" charset="-122"/>
              </a:rPr>
              <a:t>200-</a:t>
            </a:r>
            <a:r>
              <a:rPr sz="1200" spc="-25" dirty="0">
                <a:latin typeface="黑体" panose="02010609060101010101" pitchFamily="49" charset="-122"/>
                <a:cs typeface="黑体" panose="02010609060101010101" pitchFamily="49" charset="-122"/>
              </a:rPr>
              <a:t>500</a:t>
            </a:r>
            <a:endParaRPr sz="12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50358" y="481218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75664" y="5747262"/>
            <a:ext cx="841225" cy="25717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70179" y="4359703"/>
            <a:ext cx="1556108" cy="849630"/>
          </a:xfrm>
          <a:prstGeom prst="rect">
            <a:avLst/>
          </a:prstGeom>
        </p:spPr>
        <p:txBody>
          <a:bodyPr vert="horz" wrap="square" lIns="0" tIns="76186" rIns="0" bIns="0" rtlCol="0">
            <a:spAutoFit/>
          </a:bodyPr>
          <a:lstStyle/>
          <a:p>
            <a:pPr marL="297815" indent="-285115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良好的热稳定性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78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良好的抗盐性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78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良好的配伍性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66230" y="7622261"/>
            <a:ext cx="4580074" cy="119443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299720" indent="-285750">
              <a:lnSpc>
                <a:spcPct val="100000"/>
              </a:lnSpc>
              <a:spcBef>
                <a:spcPts val="126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9720" algn="l"/>
                <a:tab pos="30035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包装要求：桶装或按用户要求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9720" indent="-285750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9720" algn="l"/>
                <a:tab pos="30035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包装规格：200L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9720" indent="-285750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9720" algn="l"/>
                <a:tab pos="30035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贮存条件：贮存在干燥处，远离热源、火源和强氧化剂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66141" y="2187946"/>
            <a:ext cx="4446113" cy="217741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52070" marR="5080" algn="just">
              <a:lnSpc>
                <a:spcPct val="130000"/>
              </a:lnSpc>
              <a:spcBef>
                <a:spcPts val="95"/>
              </a:spcBef>
            </a:pP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PF-NSEAL</a:t>
            </a:r>
            <a:r>
              <a:rPr sz="1400" spc="-5" dirty="0">
                <a:latin typeface="黑体" panose="02010609060101010101" pitchFamily="49" charset="-122"/>
                <a:cs typeface="黑体" panose="02010609060101010101" pitchFamily="49" charset="-122"/>
              </a:rPr>
              <a:t>是一种纳米级可变形的聚合物胶乳。适用于水基、非水基钻井液，可封堵泥页岩的纳米级孔隙和微裂缝，有效降低钻井液在泥页岩的孔隙压力传递速度，提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升井壁稳定性。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25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2700">
              <a:lnSpc>
                <a:spcPct val="100000"/>
              </a:lnSpc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2260" indent="-286385">
              <a:lnSpc>
                <a:spcPct val="100000"/>
              </a:lnSpc>
              <a:spcBef>
                <a:spcPts val="135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封堵泥页岩地层，提升井壁稳定性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48364" y="6080337"/>
            <a:ext cx="3480450" cy="1129030"/>
          </a:xfrm>
          <a:prstGeom prst="rect">
            <a:avLst/>
          </a:prstGeom>
        </p:spPr>
        <p:txBody>
          <a:bodyPr vert="horz" wrap="square" lIns="0" tIns="75551" rIns="0" bIns="0" rtlCol="0">
            <a:spAutoFit/>
          </a:bodyPr>
          <a:lstStyle/>
          <a:p>
            <a:pPr marL="323215" indent="-285115">
              <a:lnSpc>
                <a:spcPct val="100000"/>
              </a:lnSpc>
              <a:spcBef>
                <a:spcPts val="59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23215" algn="l"/>
                <a:tab pos="32385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适用于水基、非水基钻井液体系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232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23215" algn="l"/>
                <a:tab pos="3238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适用温度： ≤</a:t>
            </a: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176</a:t>
            </a: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℃ (350℉)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232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23215" algn="l"/>
                <a:tab pos="323850" algn="l"/>
                <a:tab pos="224790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推荐加量：10-30kg/m</a:t>
            </a:r>
            <a:r>
              <a:rPr sz="1350" spc="-15" baseline="22000" dirty="0">
                <a:latin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sz="1350" baseline="22000" dirty="0">
                <a:latin typeface="黑体" panose="02010609060101010101" pitchFamily="49" charset="-122"/>
                <a:cs typeface="黑体" panose="02010609060101010101" pitchFamily="49" charset="-122"/>
              </a:rPr>
              <a:t>	</a:t>
            </a: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(3.5-10.5ppb)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232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23215" algn="l"/>
                <a:tab pos="32385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应用限制：不适用于储层钻开液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508</Words>
  <Application>WPS 演示</Application>
  <PresentationFormat>自定义</PresentationFormat>
  <Paragraphs>61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宋体</vt:lpstr>
      <vt:lpstr>Wingdings</vt:lpstr>
      <vt:lpstr>黑体</vt:lpstr>
      <vt:lpstr>Impact</vt:lpstr>
      <vt:lpstr>Arial Unicode MS</vt:lpstr>
      <vt:lpstr>Times New Roman</vt:lpstr>
      <vt:lpstr>Calibri</vt:lpstr>
      <vt:lpstr>微软雅黑</vt:lpstr>
      <vt:lpstr>Calibri Light</vt:lpstr>
      <vt:lpstr>Arial</vt:lpstr>
      <vt:lpstr>Times New Roman</vt:lpstr>
      <vt:lpstr>Impact</vt:lpstr>
      <vt:lpstr>Wingdings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179</cp:revision>
  <dcterms:created xsi:type="dcterms:W3CDTF">2017-02-16T09:46:00Z</dcterms:created>
  <dcterms:modified xsi:type="dcterms:W3CDTF">2024-10-17T02:00:36Z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BDF8ECDFAB2045B4908AF7A7C1F811FD</vt:lpwstr>
  </property>
  <property fmtid="{D5CDD505-2E9C-101B-9397-08002B2CF9AE}" pid="3" name="KSOProductBuildVer">
    <vt:lpwstr>2052-11.8.2.12085</vt:lpwstr>
  </property>
</Properties>
</file>